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6.jpg" ContentType="image/jpeg"/>
  <Override PartName="/ppt/media/image7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9.jpg" ContentType="image/jpe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image14.jpg" ContentType="image/jpeg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5" r:id="rId21"/>
    <p:sldId id="286" r:id="rId22"/>
    <p:sldId id="287" r:id="rId23"/>
    <p:sldId id="288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91" r:id="rId33"/>
    <p:sldId id="295" r:id="rId34"/>
    <p:sldId id="282" r:id="rId35"/>
    <p:sldId id="283" r:id="rId36"/>
    <p:sldId id="284" r:id="rId37"/>
    <p:sldId id="292" r:id="rId38"/>
    <p:sldId id="293" r:id="rId39"/>
    <p:sldId id="289" r:id="rId40"/>
    <p:sldId id="290" r:id="rId41"/>
  </p:sldIdLst>
  <p:sldSz cx="9144000" cy="6858000" type="screen4x3"/>
  <p:notesSz cx="9144000" cy="6858000"/>
  <p:embeddedFontLst>
    <p:embeddedFont>
      <p:font typeface="Impact" panose="020B0806030902050204" pitchFamily="34" charset="0"/>
      <p:regular r:id="rId43"/>
    </p:embeddedFont>
    <p:embeddedFont>
      <p:font typeface="Cambria" panose="02040503050406030204" pitchFamily="18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Trebuchet MS" panose="020B0603020202020204" pitchFamily="34" charset="0"/>
      <p:regular r:id="rId52"/>
      <p:bold r:id="rId53"/>
      <p:italic r:id="rId54"/>
      <p:boldItalic r:id="rId55"/>
    </p:embeddedFont>
    <p:embeddedFont>
      <p:font typeface="Arial Black" panose="020B0A04020102020204" pitchFamily="34" charset="0"/>
      <p:bold r:id="rId56"/>
    </p:embeddedFont>
    <p:embeddedFont>
      <p:font typeface="SimSun-ExtG" panose="02010609060101010101" pitchFamily="49" charset="-122"/>
      <p:regular r:id="rId57"/>
    </p:embeddedFont>
    <p:embeddedFont>
      <p:font typeface="Georgia" panose="02040502050405020303" pitchFamily="18" charset="0"/>
      <p:regular r:id="rId58"/>
      <p:bold r:id="rId59"/>
      <p:italic r:id="rId60"/>
      <p:boldItalic r:id="rId61"/>
    </p:embeddedFont>
    <p:embeddedFont>
      <p:font typeface="SimSun-ExtB" panose="02010609060101010101" pitchFamily="49" charset="-122"/>
      <p:regular r:id="rId62"/>
    </p:embeddedFont>
    <p:embeddedFont>
      <p:font typeface="Malgun Gothic" panose="020B0503020000020004" pitchFamily="34" charset="-127"/>
      <p:regular r:id="rId63"/>
      <p:bold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gYoCNdtgAopL0prB+3cVh81mfw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B8CFEA9-7464-4DC9-B4A7-B12231E5244B}">
  <a:tblStyle styleId="{AB8CFEA9-7464-4DC9-B4A7-B12231E5244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1253" y="-17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font" Target="fonts/font21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8367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title"/>
          </p:nvPr>
        </p:nvSpPr>
        <p:spPr>
          <a:xfrm>
            <a:off x="402437" y="46735"/>
            <a:ext cx="8339124" cy="112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rgbClr val="4F81BC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body" idx="1"/>
          </p:nvPr>
        </p:nvSpPr>
        <p:spPr>
          <a:xfrm>
            <a:off x="1359153" y="1046352"/>
            <a:ext cx="6154420" cy="149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402437" y="46735"/>
            <a:ext cx="8339124" cy="112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rgbClr val="4F81BC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0"/>
          <p:cNvSpPr txBox="1">
            <a:spLocks noGrp="1"/>
          </p:cNvSpPr>
          <p:nvPr>
            <p:ph type="ctrTitle"/>
          </p:nvPr>
        </p:nvSpPr>
        <p:spPr>
          <a:xfrm>
            <a:off x="3596894" y="1604009"/>
            <a:ext cx="1950211" cy="101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rgbClr val="4F81BC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subTitle" idx="1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"/>
          <p:cNvSpPr txBox="1">
            <a:spLocks noGrp="1"/>
          </p:cNvSpPr>
          <p:nvPr>
            <p:ph type="title"/>
          </p:nvPr>
        </p:nvSpPr>
        <p:spPr>
          <a:xfrm>
            <a:off x="402437" y="46735"/>
            <a:ext cx="8339124" cy="112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rgbClr val="4F81BC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49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248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>
            <a:spLocks noGrp="1"/>
          </p:cNvSpPr>
          <p:nvPr>
            <p:ph type="title"/>
          </p:nvPr>
        </p:nvSpPr>
        <p:spPr>
          <a:xfrm>
            <a:off x="402437" y="46735"/>
            <a:ext cx="8339124" cy="112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F81BC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6"/>
          <p:cNvSpPr txBox="1">
            <a:spLocks noGrp="1"/>
          </p:cNvSpPr>
          <p:nvPr>
            <p:ph type="body" idx="1"/>
          </p:nvPr>
        </p:nvSpPr>
        <p:spPr>
          <a:xfrm>
            <a:off x="1359153" y="1046352"/>
            <a:ext cx="6154420" cy="149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36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3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94589" y="1591817"/>
            <a:ext cx="8954100" cy="2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250" rIns="0" bIns="0" anchor="t" anchorCtr="0">
            <a:spAutoFit/>
          </a:bodyPr>
          <a:lstStyle/>
          <a:p>
            <a:pPr marL="12065" marR="5080" lvl="0" indent="0" algn="ctr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001F5F"/>
                </a:solidFill>
                <a:latin typeface="Arial Black"/>
                <a:ea typeface="Arial Black"/>
                <a:cs typeface="Arial Black"/>
                <a:sym typeface="Arial Black"/>
              </a:rPr>
              <a:t>Альтернативные</a:t>
            </a:r>
            <a:r>
              <a:rPr lang="en-US" sz="3600" dirty="0">
                <a:solidFill>
                  <a:srgbClr val="001F5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600" dirty="0" err="1">
                <a:solidFill>
                  <a:srgbClr val="001F5F"/>
                </a:solidFill>
                <a:latin typeface="Arial Black"/>
                <a:ea typeface="Arial Black"/>
                <a:cs typeface="Arial Black"/>
                <a:sym typeface="Arial Black"/>
              </a:rPr>
              <a:t>стратегии</a:t>
            </a:r>
            <a:r>
              <a:rPr lang="en-US" sz="3600" dirty="0">
                <a:solidFill>
                  <a:srgbClr val="001F5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600" dirty="0" err="1">
                <a:solidFill>
                  <a:srgbClr val="001F5F"/>
                </a:solidFill>
                <a:latin typeface="Arial Black"/>
                <a:ea typeface="Arial Black"/>
                <a:cs typeface="Arial Black"/>
                <a:sym typeface="Arial Black"/>
              </a:rPr>
              <a:t>развития</a:t>
            </a:r>
            <a:r>
              <a:rPr lang="en-US" sz="3600" dirty="0">
                <a:solidFill>
                  <a:srgbClr val="001F5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600" dirty="0" err="1">
                <a:solidFill>
                  <a:srgbClr val="001F5F"/>
                </a:solidFill>
                <a:latin typeface="Arial Black"/>
                <a:ea typeface="Arial Black"/>
                <a:cs typeface="Arial Black"/>
                <a:sym typeface="Arial Black"/>
              </a:rPr>
              <a:t>Кыргызской</a:t>
            </a:r>
            <a:r>
              <a:rPr lang="en-US" sz="3600" dirty="0">
                <a:solidFill>
                  <a:srgbClr val="001F5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600" dirty="0" err="1">
                <a:solidFill>
                  <a:srgbClr val="001F5F"/>
                </a:solidFill>
                <a:latin typeface="Arial Black"/>
                <a:ea typeface="Arial Black"/>
                <a:cs typeface="Arial Black"/>
                <a:sym typeface="Arial Black"/>
              </a:rPr>
              <a:t>Республики</a:t>
            </a:r>
            <a:r>
              <a:rPr lang="en-US" sz="3600" dirty="0">
                <a:solidFill>
                  <a:srgbClr val="001F5F"/>
                </a:solidFill>
                <a:latin typeface="Arial Black"/>
                <a:ea typeface="Arial Black"/>
                <a:cs typeface="Arial Black"/>
                <a:sym typeface="Arial Black"/>
              </a:rPr>
              <a:t>:</a:t>
            </a:r>
            <a:endParaRPr sz="36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lnSpc>
                <a:spcPct val="1185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0" i="1" dirty="0" err="1">
                <a:solidFill>
                  <a:srgbClr val="2C2CB8"/>
                </a:solidFill>
                <a:latin typeface="Trebuchet MS"/>
                <a:ea typeface="Trebuchet MS"/>
                <a:cs typeface="Trebuchet MS"/>
                <a:sym typeface="Trebuchet MS"/>
              </a:rPr>
              <a:t>На</a:t>
            </a:r>
            <a:r>
              <a:rPr lang="en-US" sz="3350" i="1" dirty="0">
                <a:solidFill>
                  <a:srgbClr val="2C2CB8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350" i="1" dirty="0" err="1">
                <a:solidFill>
                  <a:srgbClr val="2C2CB8"/>
                </a:solidFill>
                <a:latin typeface="Trebuchet MS"/>
                <a:ea typeface="Trebuchet MS"/>
                <a:cs typeface="Trebuchet MS"/>
                <a:sym typeface="Trebuchet MS"/>
              </a:rPr>
              <a:t>пути</a:t>
            </a:r>
            <a:r>
              <a:rPr lang="en-US" sz="3350" i="1" dirty="0">
                <a:solidFill>
                  <a:srgbClr val="2C2CB8"/>
                </a:solidFill>
                <a:latin typeface="Trebuchet MS"/>
                <a:ea typeface="Trebuchet MS"/>
                <a:cs typeface="Trebuchet MS"/>
                <a:sym typeface="Trebuchet MS"/>
              </a:rPr>
              <a:t> к </a:t>
            </a:r>
            <a:r>
              <a:rPr lang="en-US" sz="3350" i="1" dirty="0" err="1">
                <a:solidFill>
                  <a:srgbClr val="2C2CB8"/>
                </a:solidFill>
                <a:latin typeface="Trebuchet MS"/>
                <a:ea typeface="Trebuchet MS"/>
                <a:cs typeface="Trebuchet MS"/>
                <a:sym typeface="Trebuchet MS"/>
              </a:rPr>
              <a:t>становлению</a:t>
            </a:r>
            <a:r>
              <a:rPr lang="en-US" sz="3350" i="1" dirty="0">
                <a:solidFill>
                  <a:srgbClr val="2C2CB8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350" i="1" dirty="0" err="1">
                <a:solidFill>
                  <a:srgbClr val="2C2CB8"/>
                </a:solidFill>
                <a:latin typeface="Trebuchet MS"/>
                <a:ea typeface="Trebuchet MS"/>
                <a:cs typeface="Trebuchet MS"/>
                <a:sym typeface="Trebuchet MS"/>
              </a:rPr>
              <a:t>страной-хабом</a:t>
            </a:r>
            <a:r>
              <a:rPr lang="en-US" sz="3350" i="1" dirty="0">
                <a:solidFill>
                  <a:srgbClr val="2C2CB8"/>
                </a:solidFill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en-US" sz="3350" i="1" dirty="0" err="1">
                <a:solidFill>
                  <a:srgbClr val="2C2CB8"/>
                </a:solidFill>
                <a:latin typeface="Trebuchet MS"/>
                <a:ea typeface="Trebuchet MS"/>
                <a:cs typeface="Trebuchet MS"/>
                <a:sym typeface="Trebuchet MS"/>
              </a:rPr>
              <a:t>Центральной</a:t>
            </a:r>
            <a:r>
              <a:rPr lang="en-US" sz="3350" i="1" dirty="0">
                <a:solidFill>
                  <a:srgbClr val="2C2CB8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350" i="1" dirty="0" err="1">
                <a:solidFill>
                  <a:srgbClr val="2C2CB8"/>
                </a:solidFill>
                <a:latin typeface="Trebuchet MS"/>
                <a:ea typeface="Trebuchet MS"/>
                <a:cs typeface="Trebuchet MS"/>
                <a:sym typeface="Trebuchet MS"/>
              </a:rPr>
              <a:t>Азии</a:t>
            </a:r>
            <a:endParaRPr sz="335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3513835" y="5250352"/>
            <a:ext cx="29547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85858"/>
                </a:solidFill>
                <a:latin typeface="Impact"/>
                <a:ea typeface="Impact"/>
                <a:cs typeface="Impact"/>
                <a:sym typeface="Impact"/>
              </a:rPr>
              <a:t>Won-Gyu HWANG</a:t>
            </a:r>
            <a:endParaRPr sz="2400">
              <a:latin typeface="Impact"/>
              <a:ea typeface="Impact"/>
              <a:cs typeface="Impact"/>
              <a:sym typeface="Impact"/>
            </a:endParaRPr>
          </a:p>
          <a:p>
            <a:pPr marL="12700" marR="5080" lvl="0" indent="0" algn="l" rtl="0">
              <a:lnSpc>
                <a:spcPct val="131875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8585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PrПрофессор-эмерит экономики и советник KOICA в APAPKR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p1"/>
          <p:cNvSpPr/>
          <p:nvPr/>
        </p:nvSpPr>
        <p:spPr>
          <a:xfrm>
            <a:off x="0" y="-25"/>
            <a:ext cx="7812405" cy="646430"/>
          </a:xfrm>
          <a:custGeom>
            <a:avLst/>
            <a:gdLst/>
            <a:ahLst/>
            <a:cxnLst/>
            <a:rect l="l" t="t" r="r" b="b"/>
            <a:pathLst>
              <a:path w="7812405" h="646430" extrusionOk="0">
                <a:moveTo>
                  <a:pt x="7812405" y="0"/>
                </a:moveTo>
                <a:lnTo>
                  <a:pt x="0" y="0"/>
                </a:lnTo>
                <a:lnTo>
                  <a:pt x="0" y="646328"/>
                </a:lnTo>
                <a:lnTo>
                  <a:pt x="7812405" y="646328"/>
                </a:lnTo>
                <a:lnTo>
                  <a:pt x="7812405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"/>
          <p:cNvSpPr txBox="1"/>
          <p:nvPr/>
        </p:nvSpPr>
        <p:spPr>
          <a:xfrm>
            <a:off x="78739" y="25400"/>
            <a:ext cx="6946315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ru-RU" sz="18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Лекция по экономическому развитию</a:t>
            </a:r>
          </a:p>
          <a:p>
            <a:pPr marL="12700" lvl="0"/>
            <a:r>
              <a:rPr lang="ru-RU" sz="18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Национальной академии государственного </a:t>
            </a:r>
            <a:r>
              <a:rPr lang="ru-RU" sz="1800" b="1" i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управления (АГУПКР)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0441" y="6246850"/>
            <a:ext cx="973327" cy="46864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 txBox="1"/>
          <p:nvPr/>
        </p:nvSpPr>
        <p:spPr>
          <a:xfrm>
            <a:off x="3805290" y="4396362"/>
            <a:ext cx="2094348" cy="25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Октябрь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22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2025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" name="Google Shape;4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3564" y="0"/>
            <a:ext cx="1710435" cy="1052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69276" y="5787802"/>
            <a:ext cx="1714501" cy="693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>
              <a:spcBef>
                <a:spcPts val="140"/>
              </a:spcBef>
            </a:pPr>
            <a:r>
              <a:rPr lang="ru-RU" sz="3200" spc="-20" dirty="0">
                <a:solidFill>
                  <a:srgbClr val="FFFFFF"/>
                </a:solidFill>
                <a:latin typeface="Arial Black"/>
                <a:cs typeface="Arial Black"/>
              </a:rPr>
              <a:t>НИСИ</a:t>
            </a:r>
            <a:endParaRPr lang="ru-RU"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533194" y="0"/>
            <a:ext cx="87756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6FC0"/>
                </a:solidFill>
              </a:rPr>
              <a:t>Разрыв в относительных доходах сократился в Центральной Азии</a:t>
            </a:r>
            <a:endParaRPr sz="2200"/>
          </a:p>
        </p:txBody>
      </p:sp>
      <p:graphicFrame>
        <p:nvGraphicFramePr>
          <p:cNvPr id="103" name="Google Shape;103;p9"/>
          <p:cNvGraphicFramePr/>
          <p:nvPr/>
        </p:nvGraphicFramePr>
        <p:xfrm>
          <a:off x="191246" y="636777"/>
          <a:ext cx="8775575" cy="6236085"/>
        </p:xfrm>
        <a:graphic>
          <a:graphicData uri="http://schemas.openxmlformats.org/drawingml/2006/table">
            <a:tbl>
              <a:tblPr firstRow="1" bandRow="1">
                <a:noFill/>
                <a:tableStyleId>{AB8CFEA9-7464-4DC9-B4A7-B12231E5244B}</a:tableStyleId>
              </a:tblPr>
              <a:tblGrid>
                <a:gridCol w="1911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1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1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1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1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4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3450">
                <a:tc>
                  <a:txBody>
                    <a:bodyPr/>
                    <a:lstStyle/>
                    <a:p>
                      <a:pPr marL="450215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Страна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13055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Тип 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31140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2012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31140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2015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31140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2018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07340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07975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125">
                <a:tc rowSpan="2"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Кыргызстан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Номинальный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17830" marR="0" lvl="0" indent="0" algn="l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1,169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375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(100)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1,106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1,284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1,350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69595" marR="0" lvl="0" indent="0" algn="l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1,970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892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(100)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ППС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417830" marR="0" lvl="0" indent="0" algn="l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3,589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375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(100)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4,153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4,778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5,736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569595" marR="0" lvl="0" indent="0" algn="l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7,106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892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(100)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4125">
                <a:tc rowSpan="2"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Таджикистан 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Номинальный 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952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61594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(81.4)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957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834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897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69595" marR="0" lvl="0" indent="0" algn="l" rtl="0">
                        <a:lnSpc>
                          <a:spcPct val="1167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1,161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346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(58.9)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8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ППС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417830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2,679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829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(74.6)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2,975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3,069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3,986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569595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4,964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346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(69.9)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1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Узбекистан 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Номинальный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17830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2,307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375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(197)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2,803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1,813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2,259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69595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2,850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892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(145)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8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ППС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417830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6,168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375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(172)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6,800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8,129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9,248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11,107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5905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(156)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4125">
                <a:tc rowSpan="2"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Туркменистан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Номинальный 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17830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6.054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375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(518)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5,759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6,125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7,051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69595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8,233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892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(418)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8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ППС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11,035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6096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(307)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12,715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14,368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16,434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19,829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5905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(279)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4125">
                <a:tc rowSpan="2"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Казахстан 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735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Номинальный 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9880" marR="0" lvl="0" indent="0" algn="l" rtl="0">
                        <a:lnSpc>
                          <a:spcPct val="11735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12,019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(1,028)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735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10,196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735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9,472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735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9,984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735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12,919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5905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(656)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8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735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ППС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735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21,357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6096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(595)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735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22,484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735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25,096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735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32,946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735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38,515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5905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(542)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402437" y="46735"/>
            <a:ext cx="83391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Опередила ли Кыргызская Республика других в "играх роста"?</a:t>
            </a:r>
            <a:endParaRPr/>
          </a:p>
        </p:txBody>
      </p:sp>
      <p:graphicFrame>
        <p:nvGraphicFramePr>
          <p:cNvPr id="109" name="Google Shape;109;p10"/>
          <p:cNvGraphicFramePr/>
          <p:nvPr/>
        </p:nvGraphicFramePr>
        <p:xfrm>
          <a:off x="17608" y="1334388"/>
          <a:ext cx="8933175" cy="3732522"/>
        </p:xfrm>
        <a:graphic>
          <a:graphicData uri="http://schemas.openxmlformats.org/drawingml/2006/table">
            <a:tbl>
              <a:tblPr firstRow="1" bandRow="1">
                <a:noFill/>
                <a:tableStyleId>{AB8CFEA9-7464-4DC9-B4A7-B12231E5244B}</a:tableStyleId>
              </a:tblPr>
              <a:tblGrid>
                <a:gridCol w="1866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5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5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56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5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56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13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2012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41934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2014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41934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2017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41934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2020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41934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025">
                <a:tc rowSpan="2">
                  <a:txBody>
                    <a:bodyPr/>
                    <a:lstStyle/>
                    <a:p>
                      <a:pPr marL="341630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Казахстан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(млн долларов США)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207,999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221,416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166,869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171,082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262,642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Мультипликатор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3,149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2,965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2,165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2,069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1,878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225">
                <a:tc rowSpan="2">
                  <a:txBody>
                    <a:bodyPr/>
                    <a:lstStyle/>
                    <a:p>
                      <a:pPr marL="363220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Узбекистан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(млн долларов США)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67,517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80,845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69,703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66,443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101,592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Мульпликатор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1,022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1,083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803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055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726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225">
                <a:tc rowSpan="2">
                  <a:txBody>
                    <a:bodyPr/>
                    <a:lstStyle/>
                    <a:p>
                      <a:pPr marL="233679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Туркменистан 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(млн долларов США)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35,164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43,524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37,927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45,818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60,629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Мультипликатор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583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554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055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433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6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Таджикистан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(млн долларов США)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7,633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9,113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7,536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8,134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12,061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Мультипликатор 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116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055" lvl="0" indent="0" algn="r" rtl="0">
                        <a:lnSpc>
                          <a:spcPct val="11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5600">
                <a:tc rowSpan="2">
                  <a:txBody>
                    <a:bodyPr/>
                    <a:lstStyle/>
                    <a:p>
                      <a:pPr marL="351155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Кыргызстан 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(млн долларов США)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6,605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7,468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7,703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8,270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13,988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0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Мультипликатор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055" lvl="0" indent="0" algn="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10" name="Google Shape;110;p10"/>
          <p:cNvSpPr txBox="1"/>
          <p:nvPr/>
        </p:nvSpPr>
        <p:spPr>
          <a:xfrm>
            <a:off x="546303" y="5109611"/>
            <a:ext cx="7302000" cy="155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355345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Да</a:t>
            </a: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, </a:t>
            </a:r>
            <a:r>
              <a:rPr lang="en-US" sz="20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это</a:t>
            </a: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в </a:t>
            </a:r>
            <a:r>
              <a:rPr lang="en-US" sz="20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номинальном</a:t>
            </a: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значении</a:t>
            </a: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. А </a:t>
            </a:r>
            <a:r>
              <a:rPr lang="en-US" sz="20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как</a:t>
            </a: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насчёт</a:t>
            </a: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реального</a:t>
            </a: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значения</a:t>
            </a: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?</a:t>
            </a:r>
            <a:endParaRPr sz="20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  <a:sym typeface="Times New Roman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.«</a:t>
            </a:r>
            <a:r>
              <a:rPr lang="en-US" sz="20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Игры</a:t>
            </a: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роста</a:t>
            </a: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» в </a:t>
            </a:r>
            <a:r>
              <a:rPr lang="en-US" sz="20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Центральной</a:t>
            </a: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Азии</a:t>
            </a: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могут</a:t>
            </a: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выглядеть</a:t>
            </a: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совершенно</a:t>
            </a: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иначе</a:t>
            </a: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.</a:t>
            </a:r>
            <a:endParaRPr sz="20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  <a:sym typeface="Times New Roman"/>
            </a:endParaRPr>
          </a:p>
        </p:txBody>
      </p:sp>
      <p:sp>
        <p:nvSpPr>
          <p:cNvPr id="111" name="Google Shape;111;p10"/>
          <p:cNvSpPr txBox="1"/>
          <p:nvPr/>
        </p:nvSpPr>
        <p:spPr>
          <a:xfrm>
            <a:off x="7115853" y="5109611"/>
            <a:ext cx="14649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Текущее</a:t>
            </a: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значение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11"/>
          <p:cNvGraphicFramePr/>
          <p:nvPr>
            <p:extLst>
              <p:ext uri="{D42A27DB-BD31-4B8C-83A1-F6EECF244321}">
                <p14:modId xmlns:p14="http://schemas.microsoft.com/office/powerpoint/2010/main" val="315253765"/>
              </p:ext>
            </p:extLst>
          </p:nvPr>
        </p:nvGraphicFramePr>
        <p:xfrm>
          <a:off x="253965" y="1485006"/>
          <a:ext cx="8710300" cy="3766190"/>
        </p:xfrm>
        <a:graphic>
          <a:graphicData uri="http://schemas.openxmlformats.org/drawingml/2006/table">
            <a:tbl>
              <a:tblPr firstRow="1" bandRow="1">
                <a:noFill/>
                <a:tableStyleId>{AB8CFEA9-7464-4DC9-B4A7-B12231E5244B}</a:tableStyleId>
              </a:tblPr>
              <a:tblGrid>
                <a:gridCol w="2279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1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9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95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69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7340" marR="0" lvl="0" indent="0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2013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07340" marR="0" lvl="0" indent="0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2016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72415" marR="0" lvl="0" indent="0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2019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72415" marR="0" lvl="0" indent="0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175">
                <a:tc rowSpan="2">
                  <a:txBody>
                    <a:bodyPr/>
                    <a:lstStyle/>
                    <a:p>
                      <a:pPr marL="492125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Казахстан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(</a:t>
                      </a:r>
                      <a:r>
                        <a:rPr lang="en-US" sz="15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млн</a:t>
                      </a:r>
                      <a:r>
                        <a:rPr lang="en-US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долларов</a:t>
                      </a:r>
                      <a:r>
                        <a:rPr lang="en-US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США)</a:t>
                      </a:r>
                      <a:endParaRPr sz="15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174,858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186,417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211,107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221,550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ультипликатор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2,829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2,675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2,665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2,620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175">
                <a:tc rowSpan="2">
                  <a:txBody>
                    <a:bodyPr/>
                    <a:lstStyle/>
                    <a:p>
                      <a:pPr marL="534670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Узбекистан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(млн долларов США)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75,222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91,310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106,905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123,819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Мультипликатор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1,217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1,310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1,350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1,464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175">
                <a:tc rowSpan="2">
                  <a:txBody>
                    <a:bodyPr/>
                    <a:lstStyle/>
                    <a:p>
                      <a:pPr marL="376555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Туркменистан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(млн долларов США)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30,476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38,019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45,710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54,595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Мультипликатор 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493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546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577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646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1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Таджикистан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(млн долларов США)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7,312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8,842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10,944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13,499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Мультипликатор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127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175">
                <a:tc rowSpan="2">
                  <a:txBody>
                    <a:bodyPr/>
                    <a:lstStyle/>
                    <a:p>
                      <a:pPr marL="513715" marR="0" lvl="0" indent="0" algn="l" rtl="0">
                        <a:lnSpc>
                          <a:spcPct val="11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Кыргызстан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(млн долларов США)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6,180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6,968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7,921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8,455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Мультипликатор 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8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17" name="Google Shape;117;p11"/>
          <p:cNvSpPr txBox="1">
            <a:spLocks noGrp="1"/>
          </p:cNvSpPr>
          <p:nvPr>
            <p:ph type="title"/>
          </p:nvPr>
        </p:nvSpPr>
        <p:spPr>
          <a:xfrm>
            <a:off x="808126" y="19303"/>
            <a:ext cx="7073400" cy="1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</a:t>
            </a:r>
            <a:r>
              <a:rPr lang="en-US" sz="3200" dirty="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ВВП в </a:t>
            </a:r>
            <a:r>
              <a:rPr lang="en-US" sz="3200" dirty="0" err="1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странах</a:t>
            </a:r>
            <a:r>
              <a:rPr lang="en-US" sz="3200" dirty="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Центральной</a:t>
            </a:r>
            <a:r>
              <a:rPr lang="en-US" sz="3200" dirty="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Азии</a:t>
            </a:r>
            <a:r>
              <a:rPr lang="en-US" sz="3200" dirty="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200" dirty="0" err="1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реальном</a:t>
            </a:r>
            <a:r>
              <a:rPr lang="en-US" sz="3200" dirty="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выражении</a:t>
            </a:r>
            <a:r>
              <a:rPr lang="en-US" sz="3200" dirty="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(2013-2022 </a:t>
            </a:r>
            <a:r>
              <a:rPr lang="en-US" sz="3200" dirty="0" err="1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гг</a:t>
            </a:r>
            <a:r>
              <a:rPr lang="en-US" sz="3200" dirty="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1"/>
          <p:cNvSpPr txBox="1"/>
          <p:nvPr/>
        </p:nvSpPr>
        <p:spPr>
          <a:xfrm>
            <a:off x="808126" y="5251196"/>
            <a:ext cx="6901200" cy="13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457834" marR="5080" lvl="0" indent="-4457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Разрыв ВВП в реальном выражении увеличился, а не сократился.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произошло? Что вызвало это?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856" y="1725678"/>
            <a:ext cx="7848346" cy="492531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546303" y="279857"/>
            <a:ext cx="70752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 ВВП в странах Центральной Азии (2013-2022 гг.)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37" y="0"/>
            <a:ext cx="8838057" cy="5157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3"/>
          <p:cNvSpPr txBox="1"/>
          <p:nvPr/>
        </p:nvSpPr>
        <p:spPr>
          <a:xfrm>
            <a:off x="186029" y="5347653"/>
            <a:ext cx="8163000" cy="1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300" rIns="0" bIns="0" anchor="t" anchorCtr="0">
            <a:spAutoFit/>
          </a:bodyPr>
          <a:lstStyle/>
          <a:p>
            <a:pPr marL="354965" lvl="0" indent="-34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1" dirty="0" err="1">
                <a:latin typeface="Malgun Gothic"/>
                <a:ea typeface="Malgun Gothic"/>
                <a:cs typeface="Malgun Gothic"/>
                <a:sym typeface="Malgun Gothic"/>
              </a:rPr>
              <a:t>Среднегодовые</a:t>
            </a:r>
            <a:r>
              <a:rPr lang="en-US" sz="18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1800" b="1" dirty="0" err="1">
                <a:latin typeface="Malgun Gothic"/>
                <a:ea typeface="Malgun Gothic"/>
                <a:cs typeface="Malgun Gothic"/>
                <a:sym typeface="Malgun Gothic"/>
              </a:rPr>
              <a:t>темпы</a:t>
            </a:r>
            <a:r>
              <a:rPr lang="en-US" sz="18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1800" b="1" dirty="0" err="1">
                <a:latin typeface="Malgun Gothic"/>
                <a:ea typeface="Malgun Gothic"/>
                <a:cs typeface="Malgun Gothic"/>
                <a:sym typeface="Malgun Gothic"/>
              </a:rPr>
              <a:t>экономического</a:t>
            </a:r>
            <a:r>
              <a:rPr lang="en-US" sz="18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1800" b="1" dirty="0" err="1">
                <a:latin typeface="Malgun Gothic"/>
                <a:ea typeface="Malgun Gothic"/>
                <a:cs typeface="Malgun Gothic"/>
                <a:sym typeface="Malgun Gothic"/>
              </a:rPr>
              <a:t>роста</a:t>
            </a:r>
            <a:r>
              <a:rPr lang="en-US" sz="1800" b="1" dirty="0">
                <a:latin typeface="Malgun Gothic"/>
                <a:ea typeface="Malgun Gothic"/>
                <a:cs typeface="Malgun Gothic"/>
                <a:sym typeface="Malgun Gothic"/>
              </a:rPr>
              <a:t> в </a:t>
            </a:r>
            <a:r>
              <a:rPr lang="en-US" sz="1800" b="1" dirty="0" err="1">
                <a:latin typeface="Malgun Gothic"/>
                <a:ea typeface="Malgun Gothic"/>
                <a:cs typeface="Malgun Gothic"/>
                <a:sym typeface="Malgun Gothic"/>
              </a:rPr>
              <a:t>странах</a:t>
            </a:r>
            <a:r>
              <a:rPr lang="en-US" sz="18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1800" b="1" dirty="0" err="1">
                <a:latin typeface="Malgun Gothic"/>
                <a:ea typeface="Malgun Gothic"/>
                <a:cs typeface="Malgun Gothic"/>
                <a:sym typeface="Malgun Gothic"/>
              </a:rPr>
              <a:t>Центральной</a:t>
            </a:r>
            <a:r>
              <a:rPr lang="en-US" sz="18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1800" b="1" dirty="0" err="1">
                <a:latin typeface="Malgun Gothic"/>
                <a:ea typeface="Malgun Gothic"/>
                <a:cs typeface="Malgun Gothic"/>
                <a:sym typeface="Malgun Gothic"/>
              </a:rPr>
              <a:t>Азии</a:t>
            </a:r>
            <a:r>
              <a:rPr lang="en-US" sz="1800" b="1" dirty="0">
                <a:latin typeface="Malgun Gothic"/>
                <a:ea typeface="Malgun Gothic"/>
                <a:cs typeface="Malgun Gothic"/>
                <a:sym typeface="Malgun Gothic"/>
              </a:rPr>
              <a:t> (2012-2022 </a:t>
            </a:r>
            <a:r>
              <a:rPr lang="en-US" sz="1800" b="1" dirty="0" err="1">
                <a:latin typeface="Malgun Gothic"/>
                <a:ea typeface="Malgun Gothic"/>
                <a:cs typeface="Malgun Gothic"/>
                <a:sym typeface="Malgun Gothic"/>
              </a:rPr>
              <a:t>гг</a:t>
            </a:r>
            <a:r>
              <a:rPr lang="en-US" sz="1800" b="1" dirty="0">
                <a:latin typeface="Malgun Gothic"/>
                <a:ea typeface="Malgun Gothic"/>
                <a:cs typeface="Malgun Gothic"/>
                <a:sym typeface="Malgun Gothic"/>
              </a:rPr>
              <a:t>.)</a:t>
            </a:r>
            <a:endParaRPr sz="1800" b="1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279400" lvl="0" indent="0" algn="l" rtl="0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Malgun Gothic"/>
                <a:ea typeface="Malgun Gothic"/>
                <a:cs typeface="Malgun Gothic"/>
                <a:sym typeface="Malgun Gothic"/>
              </a:rPr>
              <a:t>Казахстан</a:t>
            </a:r>
            <a:r>
              <a:rPr lang="en-US" sz="2000" dirty="0">
                <a:latin typeface="Malgun Gothic"/>
                <a:ea typeface="Malgun Gothic"/>
                <a:cs typeface="Malgun Gothic"/>
                <a:sym typeface="Malgun Gothic"/>
              </a:rPr>
              <a:t> : 3.18%, </a:t>
            </a:r>
            <a:r>
              <a:rPr lang="en-US" sz="2000" dirty="0" err="1">
                <a:latin typeface="Malgun Gothic"/>
                <a:ea typeface="Malgun Gothic"/>
                <a:cs typeface="Malgun Gothic"/>
                <a:sym typeface="Malgun Gothic"/>
              </a:rPr>
              <a:t>Узбекистан</a:t>
            </a:r>
            <a:r>
              <a:rPr lang="en-US" sz="2000" dirty="0">
                <a:latin typeface="Malgun Gothic"/>
                <a:ea typeface="Malgun Gothic"/>
                <a:cs typeface="Malgun Gothic"/>
                <a:sym typeface="Malgun Gothic"/>
              </a:rPr>
              <a:t> : 5.98%, </a:t>
            </a:r>
            <a:r>
              <a:rPr lang="en-US" sz="2000" dirty="0" err="1">
                <a:latin typeface="Malgun Gothic"/>
                <a:ea typeface="Malgun Gothic"/>
                <a:cs typeface="Malgun Gothic"/>
                <a:sym typeface="Malgun Gothic"/>
              </a:rPr>
              <a:t>Туркменистан</a:t>
            </a:r>
            <a:r>
              <a:rPr lang="en-US" sz="2000" dirty="0">
                <a:latin typeface="Malgun Gothic"/>
                <a:ea typeface="Malgun Gothic"/>
                <a:cs typeface="Malgun Gothic"/>
                <a:sym typeface="Malgun Gothic"/>
              </a:rPr>
              <a:t> : 7.42%,</a:t>
            </a:r>
            <a:endParaRPr sz="20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2794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Malgun Gothic"/>
                <a:ea typeface="Malgun Gothic"/>
                <a:cs typeface="Malgun Gothic"/>
                <a:sym typeface="Malgun Gothic"/>
              </a:rPr>
              <a:t>Таджикистан</a:t>
            </a:r>
            <a:r>
              <a:rPr lang="en-US" sz="2000" dirty="0">
                <a:latin typeface="Malgun Gothic"/>
                <a:ea typeface="Malgun Gothic"/>
                <a:cs typeface="Malgun Gothic"/>
                <a:sym typeface="Malgun Gothic"/>
              </a:rPr>
              <a:t>: 7.30%, </a:t>
            </a:r>
            <a:r>
              <a:rPr lang="en-US" sz="2000" dirty="0" err="1">
                <a:latin typeface="Malgun Gothic"/>
                <a:ea typeface="Malgun Gothic"/>
                <a:cs typeface="Malgun Gothic"/>
                <a:sym typeface="Malgun Gothic"/>
              </a:rPr>
              <a:t>Кыргызстан</a:t>
            </a:r>
            <a:r>
              <a:rPr lang="en-US" sz="2000" dirty="0">
                <a:latin typeface="Malgun Gothic"/>
                <a:ea typeface="Malgun Gothic"/>
                <a:cs typeface="Malgun Gothic"/>
                <a:sym typeface="Malgun Gothic"/>
              </a:rPr>
              <a:t> : 3.95%</a:t>
            </a:r>
            <a:endParaRPr sz="2000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800100" y="79130"/>
            <a:ext cx="6708531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Темпы</a:t>
            </a:r>
            <a:r>
              <a:rPr lang="en-US" dirty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роста</a:t>
            </a:r>
            <a:r>
              <a:rPr lang="en-US" dirty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dirty="0" err="1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последние</a:t>
            </a:r>
            <a:r>
              <a:rPr lang="en-US" dirty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годы</a:t>
            </a:r>
            <a:endParaRPr dirty="0"/>
          </a:p>
        </p:txBody>
      </p:sp>
      <p:sp>
        <p:nvSpPr>
          <p:cNvPr id="136" name="Google Shape;136;p14"/>
          <p:cNvSpPr txBox="1"/>
          <p:nvPr/>
        </p:nvSpPr>
        <p:spPr>
          <a:xfrm>
            <a:off x="378069" y="835084"/>
            <a:ext cx="8546123" cy="485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67665" marR="106172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Malgun Gothic"/>
                <a:ea typeface="Malgun Gothic"/>
                <a:cs typeface="Malgun Gothic"/>
                <a:sym typeface="Malgun Gothic"/>
              </a:rPr>
              <a:t>ㆍ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Экономика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Кыргызской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Республики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в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настоящее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время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характеризуется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как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  <a:sym typeface="Times New Roman"/>
            </a:endParaRPr>
          </a:p>
          <a:p>
            <a:pPr marL="927100" marR="5147310" lvl="0" indent="0" algn="just" rtl="0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accent6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наименьшая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,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самая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медленная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и 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  <a:sym typeface="Times New Roman"/>
            </a:endParaRPr>
          </a:p>
          <a:p>
            <a:pPr marL="918210" lvl="0" indent="0" algn="just" rtl="0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наиболее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нестабильная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среди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экономик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Центральной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Азии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.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  <a:sym typeface="Times New Roman"/>
            </a:endParaRPr>
          </a:p>
          <a:p>
            <a:pPr marL="367665" marR="250190" lvl="0" indent="-355600" algn="just" rtl="0">
              <a:lnSpc>
                <a:spcPct val="99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  <a:sym typeface="Malgun Gothic"/>
              </a:rPr>
              <a:t>ㆍ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Без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специальных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мер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по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ускорению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темпов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роста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  <a:sym typeface="Times New Roman"/>
            </a:endParaRPr>
          </a:p>
          <a:p>
            <a:pPr marL="367665" marR="250190" lvl="0" indent="-355600" algn="just" rtl="0">
              <a:lnSpc>
                <a:spcPct val="99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относительный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размер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её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экономики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может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продолжать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сокращаться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  <a:sym typeface="Times New Roman"/>
            </a:endParaRPr>
          </a:p>
          <a:p>
            <a:pPr marL="367665" marR="250190" lvl="0" indent="-355600" algn="just" rtl="0">
              <a:lnSpc>
                <a:spcPct val="99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со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временем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по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сравнению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с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соседними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странами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в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регионе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.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ctrTitle"/>
          </p:nvPr>
        </p:nvSpPr>
        <p:spPr>
          <a:xfrm>
            <a:off x="3702402" y="1630385"/>
            <a:ext cx="1950300" cy="1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1737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06FC0"/>
                </a:solidFill>
              </a:rPr>
              <a:t>Глава</a:t>
            </a:r>
            <a:r>
              <a:rPr lang="en-US" sz="3200" dirty="0">
                <a:solidFill>
                  <a:srgbClr val="006FC0"/>
                </a:solidFill>
              </a:rPr>
              <a:t> 2</a:t>
            </a:r>
            <a:endParaRPr sz="3200" dirty="0"/>
          </a:p>
        </p:txBody>
      </p:sp>
      <p:sp>
        <p:nvSpPr>
          <p:cNvPr id="142" name="Google Shape;142;p15"/>
          <p:cNvSpPr txBox="1"/>
          <p:nvPr/>
        </p:nvSpPr>
        <p:spPr>
          <a:xfrm>
            <a:off x="1989625" y="2843313"/>
            <a:ext cx="64518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Долгосрочный прогноз</a:t>
            </a:r>
            <a:endParaRPr sz="40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4652499" y="-8382"/>
            <a:ext cx="4561840" cy="130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/>
            <a:r>
              <a:rPr lang="ru-RU" sz="2800" b="0" dirty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Долгосрочный прогноз ВВП</a:t>
            </a:r>
            <a:br>
              <a:rPr lang="ru-RU" sz="2800" b="0" dirty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0" dirty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Центральной Азии</a:t>
            </a:r>
            <a:r>
              <a:rPr lang="en-US" sz="2800" b="0" dirty="0" smtClean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(2022-2052)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8" name="Google Shape;148;p16"/>
          <p:cNvGrpSpPr/>
          <p:nvPr/>
        </p:nvGrpSpPr>
        <p:grpSpPr>
          <a:xfrm>
            <a:off x="1014983" y="220979"/>
            <a:ext cx="2022602" cy="2702560"/>
            <a:chOff x="1014983" y="220979"/>
            <a:chExt cx="2022602" cy="2702560"/>
          </a:xfrm>
        </p:grpSpPr>
        <p:sp>
          <p:nvSpPr>
            <p:cNvPr id="149" name="Google Shape;149;p16"/>
            <p:cNvSpPr/>
            <p:nvPr/>
          </p:nvSpPr>
          <p:spPr>
            <a:xfrm>
              <a:off x="1088135" y="550163"/>
              <a:ext cx="1949450" cy="1972310"/>
            </a:xfrm>
            <a:custGeom>
              <a:avLst/>
              <a:gdLst/>
              <a:ahLst/>
              <a:cxnLst/>
              <a:rect l="l" t="t" r="r" b="b"/>
              <a:pathLst>
                <a:path w="1949450" h="1972310" extrusionOk="0">
                  <a:moveTo>
                    <a:pt x="0" y="1972056"/>
                  </a:moveTo>
                  <a:lnTo>
                    <a:pt x="280416" y="1972056"/>
                  </a:lnTo>
                </a:path>
                <a:path w="1949450" h="1972310" extrusionOk="0">
                  <a:moveTo>
                    <a:pt x="431291" y="1972056"/>
                  </a:moveTo>
                  <a:lnTo>
                    <a:pt x="693419" y="1972056"/>
                  </a:lnTo>
                </a:path>
                <a:path w="1949450" h="1972310" extrusionOk="0">
                  <a:moveTo>
                    <a:pt x="917447" y="1972056"/>
                  </a:moveTo>
                  <a:lnTo>
                    <a:pt x="1181100" y="1972056"/>
                  </a:lnTo>
                </a:path>
                <a:path w="1949450" h="1972310" extrusionOk="0">
                  <a:moveTo>
                    <a:pt x="1405127" y="1972056"/>
                  </a:moveTo>
                  <a:lnTo>
                    <a:pt x="1592580" y="1972056"/>
                  </a:lnTo>
                </a:path>
                <a:path w="1949450" h="1972310" extrusionOk="0">
                  <a:moveTo>
                    <a:pt x="1892808" y="1972056"/>
                  </a:moveTo>
                  <a:lnTo>
                    <a:pt x="1949195" y="1972056"/>
                  </a:lnTo>
                </a:path>
                <a:path w="1949450" h="1972310" extrusionOk="0">
                  <a:moveTo>
                    <a:pt x="1892808" y="1642872"/>
                  </a:moveTo>
                  <a:lnTo>
                    <a:pt x="1949195" y="1642872"/>
                  </a:lnTo>
                </a:path>
                <a:path w="1949450" h="1972310" extrusionOk="0">
                  <a:moveTo>
                    <a:pt x="431291" y="1642872"/>
                  </a:moveTo>
                  <a:lnTo>
                    <a:pt x="768095" y="1642872"/>
                  </a:lnTo>
                </a:path>
                <a:path w="1949450" h="1972310" extrusionOk="0">
                  <a:moveTo>
                    <a:pt x="917447" y="1642872"/>
                  </a:moveTo>
                  <a:lnTo>
                    <a:pt x="1181100" y="1642872"/>
                  </a:lnTo>
                </a:path>
                <a:path w="1949450" h="1972310" extrusionOk="0">
                  <a:moveTo>
                    <a:pt x="0" y="1642872"/>
                  </a:moveTo>
                  <a:lnTo>
                    <a:pt x="356616" y="1642872"/>
                  </a:lnTo>
                </a:path>
                <a:path w="1949450" h="1972310" extrusionOk="0">
                  <a:moveTo>
                    <a:pt x="1405127" y="1642872"/>
                  </a:moveTo>
                  <a:lnTo>
                    <a:pt x="1667256" y="1642872"/>
                  </a:lnTo>
                </a:path>
                <a:path w="1949450" h="1972310" extrusionOk="0">
                  <a:moveTo>
                    <a:pt x="1405127" y="1313688"/>
                  </a:moveTo>
                  <a:lnTo>
                    <a:pt x="1667256" y="1313688"/>
                  </a:lnTo>
                </a:path>
                <a:path w="1949450" h="1972310" extrusionOk="0">
                  <a:moveTo>
                    <a:pt x="917447" y="1313688"/>
                  </a:moveTo>
                  <a:lnTo>
                    <a:pt x="1255776" y="1313688"/>
                  </a:lnTo>
                </a:path>
                <a:path w="1949450" h="1972310" extrusionOk="0">
                  <a:moveTo>
                    <a:pt x="0" y="1313688"/>
                  </a:moveTo>
                  <a:lnTo>
                    <a:pt x="842771" y="1313688"/>
                  </a:lnTo>
                </a:path>
                <a:path w="1949450" h="1972310" extrusionOk="0">
                  <a:moveTo>
                    <a:pt x="1892808" y="1313688"/>
                  </a:moveTo>
                  <a:lnTo>
                    <a:pt x="1949195" y="1313688"/>
                  </a:lnTo>
                </a:path>
                <a:path w="1949450" h="1972310" extrusionOk="0">
                  <a:moveTo>
                    <a:pt x="1892808" y="986027"/>
                  </a:moveTo>
                  <a:lnTo>
                    <a:pt x="1949195" y="986027"/>
                  </a:lnTo>
                </a:path>
                <a:path w="1949450" h="1972310" extrusionOk="0">
                  <a:moveTo>
                    <a:pt x="0" y="986027"/>
                  </a:moveTo>
                  <a:lnTo>
                    <a:pt x="1330452" y="986027"/>
                  </a:lnTo>
                </a:path>
                <a:path w="1949450" h="1972310" extrusionOk="0">
                  <a:moveTo>
                    <a:pt x="1405127" y="986027"/>
                  </a:moveTo>
                  <a:lnTo>
                    <a:pt x="1667256" y="986027"/>
                  </a:lnTo>
                </a:path>
                <a:path w="1949450" h="1972310" extrusionOk="0">
                  <a:moveTo>
                    <a:pt x="1892808" y="656844"/>
                  </a:moveTo>
                  <a:lnTo>
                    <a:pt x="1949195" y="656844"/>
                  </a:lnTo>
                </a:path>
                <a:path w="1949450" h="1972310" extrusionOk="0">
                  <a:moveTo>
                    <a:pt x="0" y="656844"/>
                  </a:moveTo>
                  <a:lnTo>
                    <a:pt x="1741932" y="656844"/>
                  </a:lnTo>
                </a:path>
                <a:path w="1949450" h="1972310" extrusionOk="0">
                  <a:moveTo>
                    <a:pt x="1818132" y="329184"/>
                  </a:moveTo>
                  <a:lnTo>
                    <a:pt x="1949195" y="329184"/>
                  </a:lnTo>
                </a:path>
                <a:path w="1949450" h="1972310" extrusionOk="0">
                  <a:moveTo>
                    <a:pt x="0" y="329184"/>
                  </a:moveTo>
                  <a:lnTo>
                    <a:pt x="1741932" y="329184"/>
                  </a:lnTo>
                </a:path>
                <a:path w="1949450" h="1972310" extrusionOk="0">
                  <a:moveTo>
                    <a:pt x="1818132" y="0"/>
                  </a:moveTo>
                  <a:lnTo>
                    <a:pt x="1949195" y="0"/>
                  </a:lnTo>
                </a:path>
                <a:path w="1949450" h="1972310" extrusionOk="0">
                  <a:moveTo>
                    <a:pt x="0" y="0"/>
                  </a:moveTo>
                  <a:lnTo>
                    <a:pt x="1741932" y="0"/>
                  </a:lnTo>
                </a:path>
              </a:pathLst>
            </a:custGeom>
            <a:noFill/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088135" y="220979"/>
              <a:ext cx="1949450" cy="0"/>
            </a:xfrm>
            <a:custGeom>
              <a:avLst/>
              <a:gdLst/>
              <a:ahLst/>
              <a:cxnLst/>
              <a:rect l="l" t="t" r="r" b="b"/>
              <a:pathLst>
                <a:path w="1949450" h="120000" extrusionOk="0">
                  <a:moveTo>
                    <a:pt x="0" y="0"/>
                  </a:moveTo>
                  <a:lnTo>
                    <a:pt x="1949195" y="0"/>
                  </a:lnTo>
                </a:path>
              </a:pathLst>
            </a:custGeom>
            <a:noFill/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1144524" y="2761487"/>
              <a:ext cx="1536700" cy="88900"/>
            </a:xfrm>
            <a:custGeom>
              <a:avLst/>
              <a:gdLst/>
              <a:ahLst/>
              <a:cxnLst/>
              <a:rect l="l" t="t" r="r" b="b"/>
              <a:pathLst>
                <a:path w="1536700" h="88900" extrusionOk="0">
                  <a:moveTo>
                    <a:pt x="74676" y="60960"/>
                  </a:moveTo>
                  <a:lnTo>
                    <a:pt x="0" y="60960"/>
                  </a:lnTo>
                  <a:lnTo>
                    <a:pt x="0" y="88392"/>
                  </a:lnTo>
                  <a:lnTo>
                    <a:pt x="74676" y="88392"/>
                  </a:lnTo>
                  <a:lnTo>
                    <a:pt x="74676" y="60960"/>
                  </a:lnTo>
                  <a:close/>
                </a:path>
                <a:path w="1536700" h="88900" extrusionOk="0">
                  <a:moveTo>
                    <a:pt x="562356" y="47244"/>
                  </a:moveTo>
                  <a:lnTo>
                    <a:pt x="487680" y="47244"/>
                  </a:lnTo>
                  <a:lnTo>
                    <a:pt x="487680" y="88392"/>
                  </a:lnTo>
                  <a:lnTo>
                    <a:pt x="562356" y="88392"/>
                  </a:lnTo>
                  <a:lnTo>
                    <a:pt x="562356" y="47244"/>
                  </a:lnTo>
                  <a:close/>
                </a:path>
                <a:path w="1536700" h="88900" extrusionOk="0">
                  <a:moveTo>
                    <a:pt x="1048512" y="28956"/>
                  </a:moveTo>
                  <a:lnTo>
                    <a:pt x="973836" y="28956"/>
                  </a:lnTo>
                  <a:lnTo>
                    <a:pt x="973836" y="88392"/>
                  </a:lnTo>
                  <a:lnTo>
                    <a:pt x="1048512" y="88392"/>
                  </a:lnTo>
                  <a:lnTo>
                    <a:pt x="1048512" y="28956"/>
                  </a:lnTo>
                  <a:close/>
                </a:path>
                <a:path w="1536700" h="88900" extrusionOk="0">
                  <a:moveTo>
                    <a:pt x="1536192" y="0"/>
                  </a:moveTo>
                  <a:lnTo>
                    <a:pt x="1461516" y="0"/>
                  </a:lnTo>
                  <a:lnTo>
                    <a:pt x="1461516" y="88392"/>
                  </a:lnTo>
                  <a:lnTo>
                    <a:pt x="1536192" y="88392"/>
                  </a:lnTo>
                  <a:lnTo>
                    <a:pt x="1536192" y="0"/>
                  </a:lnTo>
                  <a:close/>
                </a:path>
              </a:pathLst>
            </a:custGeom>
            <a:solidFill>
              <a:srgbClr val="4471C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1219200" y="2482595"/>
              <a:ext cx="1536700" cy="367665"/>
            </a:xfrm>
            <a:custGeom>
              <a:avLst/>
              <a:gdLst/>
              <a:ahLst/>
              <a:cxnLst/>
              <a:rect l="l" t="t" r="r" b="b"/>
              <a:pathLst>
                <a:path w="1536700" h="367664" extrusionOk="0">
                  <a:moveTo>
                    <a:pt x="74676" y="323088"/>
                  </a:moveTo>
                  <a:lnTo>
                    <a:pt x="0" y="323088"/>
                  </a:lnTo>
                  <a:lnTo>
                    <a:pt x="0" y="367284"/>
                  </a:lnTo>
                  <a:lnTo>
                    <a:pt x="74676" y="367284"/>
                  </a:lnTo>
                  <a:lnTo>
                    <a:pt x="74676" y="323088"/>
                  </a:lnTo>
                  <a:close/>
                </a:path>
                <a:path w="1536700" h="367664" extrusionOk="0">
                  <a:moveTo>
                    <a:pt x="562356" y="277368"/>
                  </a:moveTo>
                  <a:lnTo>
                    <a:pt x="487680" y="277368"/>
                  </a:lnTo>
                  <a:lnTo>
                    <a:pt x="487680" y="367284"/>
                  </a:lnTo>
                  <a:lnTo>
                    <a:pt x="562356" y="367284"/>
                  </a:lnTo>
                  <a:lnTo>
                    <a:pt x="562356" y="277368"/>
                  </a:lnTo>
                  <a:close/>
                </a:path>
                <a:path w="1536700" h="367664" extrusionOk="0">
                  <a:moveTo>
                    <a:pt x="1050036" y="185928"/>
                  </a:moveTo>
                  <a:lnTo>
                    <a:pt x="973836" y="185928"/>
                  </a:lnTo>
                  <a:lnTo>
                    <a:pt x="973836" y="367284"/>
                  </a:lnTo>
                  <a:lnTo>
                    <a:pt x="1050036" y="367284"/>
                  </a:lnTo>
                  <a:lnTo>
                    <a:pt x="1050036" y="185928"/>
                  </a:lnTo>
                  <a:close/>
                </a:path>
                <a:path w="1536700" h="367664" extrusionOk="0">
                  <a:moveTo>
                    <a:pt x="1536192" y="0"/>
                  </a:moveTo>
                  <a:lnTo>
                    <a:pt x="1461516" y="0"/>
                  </a:lnTo>
                  <a:lnTo>
                    <a:pt x="1461516" y="367284"/>
                  </a:lnTo>
                  <a:lnTo>
                    <a:pt x="1536192" y="367284"/>
                  </a:lnTo>
                  <a:lnTo>
                    <a:pt x="1536192" y="0"/>
                  </a:lnTo>
                  <a:close/>
                </a:path>
              </a:pathLst>
            </a:custGeom>
            <a:solidFill>
              <a:srgbClr val="EC7C3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293876" y="1313687"/>
              <a:ext cx="1536700" cy="1536700"/>
            </a:xfrm>
            <a:custGeom>
              <a:avLst/>
              <a:gdLst/>
              <a:ahLst/>
              <a:cxnLst/>
              <a:rect l="l" t="t" r="r" b="b"/>
              <a:pathLst>
                <a:path w="1536700" h="1536700" extrusionOk="0">
                  <a:moveTo>
                    <a:pt x="74676" y="1357884"/>
                  </a:moveTo>
                  <a:lnTo>
                    <a:pt x="0" y="1357884"/>
                  </a:lnTo>
                  <a:lnTo>
                    <a:pt x="0" y="1536192"/>
                  </a:lnTo>
                  <a:lnTo>
                    <a:pt x="74676" y="1536192"/>
                  </a:lnTo>
                  <a:lnTo>
                    <a:pt x="74676" y="1357884"/>
                  </a:lnTo>
                  <a:close/>
                </a:path>
                <a:path w="1536700" h="1536700" extrusionOk="0">
                  <a:moveTo>
                    <a:pt x="562356" y="1168908"/>
                  </a:moveTo>
                  <a:lnTo>
                    <a:pt x="487680" y="1168908"/>
                  </a:lnTo>
                  <a:lnTo>
                    <a:pt x="487680" y="1536192"/>
                  </a:lnTo>
                  <a:lnTo>
                    <a:pt x="562356" y="1536192"/>
                  </a:lnTo>
                  <a:lnTo>
                    <a:pt x="562356" y="1168908"/>
                  </a:lnTo>
                  <a:close/>
                </a:path>
                <a:path w="1536700" h="1536700" extrusionOk="0">
                  <a:moveTo>
                    <a:pt x="1050036" y="786384"/>
                  </a:moveTo>
                  <a:lnTo>
                    <a:pt x="975360" y="786384"/>
                  </a:lnTo>
                  <a:lnTo>
                    <a:pt x="975360" y="1536192"/>
                  </a:lnTo>
                  <a:lnTo>
                    <a:pt x="1050036" y="1536192"/>
                  </a:lnTo>
                  <a:lnTo>
                    <a:pt x="1050036" y="786384"/>
                  </a:lnTo>
                  <a:close/>
                </a:path>
                <a:path w="1536700" h="1536700" extrusionOk="0">
                  <a:moveTo>
                    <a:pt x="1536192" y="0"/>
                  </a:moveTo>
                  <a:lnTo>
                    <a:pt x="1461516" y="0"/>
                  </a:lnTo>
                  <a:lnTo>
                    <a:pt x="1461516" y="1536192"/>
                  </a:lnTo>
                  <a:lnTo>
                    <a:pt x="1536192" y="1536192"/>
                  </a:lnTo>
                  <a:lnTo>
                    <a:pt x="1536192" y="0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368552" y="525779"/>
              <a:ext cx="1537970" cy="2324100"/>
            </a:xfrm>
            <a:custGeom>
              <a:avLst/>
              <a:gdLst/>
              <a:ahLst/>
              <a:cxnLst/>
              <a:rect l="l" t="t" r="r" b="b"/>
              <a:pathLst>
                <a:path w="1537970" h="2324100" extrusionOk="0">
                  <a:moveTo>
                    <a:pt x="76200" y="1917192"/>
                  </a:moveTo>
                  <a:lnTo>
                    <a:pt x="0" y="1917192"/>
                  </a:lnTo>
                  <a:lnTo>
                    <a:pt x="0" y="2324100"/>
                  </a:lnTo>
                  <a:lnTo>
                    <a:pt x="76200" y="2324100"/>
                  </a:lnTo>
                  <a:lnTo>
                    <a:pt x="76200" y="1917192"/>
                  </a:lnTo>
                  <a:close/>
                </a:path>
                <a:path w="1537970" h="2324100" extrusionOk="0">
                  <a:moveTo>
                    <a:pt x="562356" y="1597152"/>
                  </a:moveTo>
                  <a:lnTo>
                    <a:pt x="487680" y="1597152"/>
                  </a:lnTo>
                  <a:lnTo>
                    <a:pt x="487680" y="2324100"/>
                  </a:lnTo>
                  <a:lnTo>
                    <a:pt x="562356" y="2324100"/>
                  </a:lnTo>
                  <a:lnTo>
                    <a:pt x="562356" y="1597152"/>
                  </a:lnTo>
                  <a:close/>
                </a:path>
                <a:path w="1537970" h="2324100" extrusionOk="0">
                  <a:moveTo>
                    <a:pt x="1050036" y="1024128"/>
                  </a:moveTo>
                  <a:lnTo>
                    <a:pt x="975360" y="1024128"/>
                  </a:lnTo>
                  <a:lnTo>
                    <a:pt x="975360" y="2324100"/>
                  </a:lnTo>
                  <a:lnTo>
                    <a:pt x="1050036" y="2324100"/>
                  </a:lnTo>
                  <a:lnTo>
                    <a:pt x="1050036" y="1024128"/>
                  </a:lnTo>
                  <a:close/>
                </a:path>
                <a:path w="1537970" h="2324100" extrusionOk="0">
                  <a:moveTo>
                    <a:pt x="1537716" y="0"/>
                  </a:moveTo>
                  <a:lnTo>
                    <a:pt x="1461516" y="0"/>
                  </a:lnTo>
                  <a:lnTo>
                    <a:pt x="1461516" y="2324100"/>
                  </a:lnTo>
                  <a:lnTo>
                    <a:pt x="1537716" y="2324100"/>
                  </a:lnTo>
                  <a:lnTo>
                    <a:pt x="153771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444752" y="987551"/>
              <a:ext cx="1536700" cy="1862455"/>
            </a:xfrm>
            <a:custGeom>
              <a:avLst/>
              <a:gdLst/>
              <a:ahLst/>
              <a:cxnLst/>
              <a:rect l="l" t="t" r="r" b="b"/>
              <a:pathLst>
                <a:path w="1536700" h="1862455" extrusionOk="0">
                  <a:moveTo>
                    <a:pt x="74676" y="1135380"/>
                  </a:moveTo>
                  <a:lnTo>
                    <a:pt x="0" y="1135380"/>
                  </a:lnTo>
                  <a:lnTo>
                    <a:pt x="0" y="1862328"/>
                  </a:lnTo>
                  <a:lnTo>
                    <a:pt x="74676" y="1862328"/>
                  </a:lnTo>
                  <a:lnTo>
                    <a:pt x="74676" y="1135380"/>
                  </a:lnTo>
                  <a:close/>
                </a:path>
                <a:path w="1536700" h="1862455" extrusionOk="0">
                  <a:moveTo>
                    <a:pt x="560832" y="867156"/>
                  </a:moveTo>
                  <a:lnTo>
                    <a:pt x="486156" y="867156"/>
                  </a:lnTo>
                  <a:lnTo>
                    <a:pt x="486156" y="1862328"/>
                  </a:lnTo>
                  <a:lnTo>
                    <a:pt x="560832" y="1862328"/>
                  </a:lnTo>
                  <a:lnTo>
                    <a:pt x="560832" y="867156"/>
                  </a:lnTo>
                  <a:close/>
                </a:path>
                <a:path w="1536700" h="1862455" extrusionOk="0">
                  <a:moveTo>
                    <a:pt x="1048512" y="501396"/>
                  </a:moveTo>
                  <a:lnTo>
                    <a:pt x="973836" y="501396"/>
                  </a:lnTo>
                  <a:lnTo>
                    <a:pt x="973836" y="1862328"/>
                  </a:lnTo>
                  <a:lnTo>
                    <a:pt x="1048512" y="1862328"/>
                  </a:lnTo>
                  <a:lnTo>
                    <a:pt x="1048512" y="501396"/>
                  </a:lnTo>
                  <a:close/>
                </a:path>
                <a:path w="1536700" h="1862455" extrusionOk="0">
                  <a:moveTo>
                    <a:pt x="1536192" y="0"/>
                  </a:moveTo>
                  <a:lnTo>
                    <a:pt x="1461516" y="0"/>
                  </a:lnTo>
                  <a:lnTo>
                    <a:pt x="1461516" y="1862328"/>
                  </a:lnTo>
                  <a:lnTo>
                    <a:pt x="1536192" y="1862328"/>
                  </a:lnTo>
                  <a:lnTo>
                    <a:pt x="1536192" y="0"/>
                  </a:lnTo>
                  <a:close/>
                </a:path>
              </a:pathLst>
            </a:custGeom>
            <a:solidFill>
              <a:srgbClr val="5B9BD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1014983" y="220979"/>
              <a:ext cx="2022475" cy="2702560"/>
            </a:xfrm>
            <a:custGeom>
              <a:avLst/>
              <a:gdLst/>
              <a:ahLst/>
              <a:cxnLst/>
              <a:rect l="l" t="t" r="r" b="b"/>
              <a:pathLst>
                <a:path w="2022475" h="2702560" extrusionOk="0">
                  <a:moveTo>
                    <a:pt x="73152" y="2628900"/>
                  </a:moveTo>
                  <a:lnTo>
                    <a:pt x="73152" y="0"/>
                  </a:lnTo>
                </a:path>
                <a:path w="2022475" h="2702560" extrusionOk="0">
                  <a:moveTo>
                    <a:pt x="0" y="2628900"/>
                  </a:moveTo>
                  <a:lnTo>
                    <a:pt x="73152" y="2628900"/>
                  </a:lnTo>
                </a:path>
                <a:path w="2022475" h="2702560" extrusionOk="0">
                  <a:moveTo>
                    <a:pt x="0" y="2301240"/>
                  </a:moveTo>
                  <a:lnTo>
                    <a:pt x="73152" y="2301240"/>
                  </a:lnTo>
                </a:path>
                <a:path w="2022475" h="2702560" extrusionOk="0">
                  <a:moveTo>
                    <a:pt x="0" y="1972056"/>
                  </a:moveTo>
                  <a:lnTo>
                    <a:pt x="73152" y="1972056"/>
                  </a:lnTo>
                </a:path>
                <a:path w="2022475" h="2702560" extrusionOk="0">
                  <a:moveTo>
                    <a:pt x="0" y="1642872"/>
                  </a:moveTo>
                  <a:lnTo>
                    <a:pt x="73152" y="1642872"/>
                  </a:lnTo>
                </a:path>
                <a:path w="2022475" h="2702560" extrusionOk="0">
                  <a:moveTo>
                    <a:pt x="0" y="1315212"/>
                  </a:moveTo>
                  <a:lnTo>
                    <a:pt x="73152" y="1315212"/>
                  </a:lnTo>
                </a:path>
                <a:path w="2022475" h="2702560" extrusionOk="0">
                  <a:moveTo>
                    <a:pt x="0" y="986028"/>
                  </a:moveTo>
                  <a:lnTo>
                    <a:pt x="73152" y="986028"/>
                  </a:lnTo>
                </a:path>
                <a:path w="2022475" h="2702560" extrusionOk="0">
                  <a:moveTo>
                    <a:pt x="0" y="658368"/>
                  </a:moveTo>
                  <a:lnTo>
                    <a:pt x="73152" y="658368"/>
                  </a:lnTo>
                </a:path>
                <a:path w="2022475" h="2702560" extrusionOk="0">
                  <a:moveTo>
                    <a:pt x="0" y="329184"/>
                  </a:moveTo>
                  <a:lnTo>
                    <a:pt x="73152" y="329184"/>
                  </a:lnTo>
                </a:path>
                <a:path w="2022475" h="2702560" extrusionOk="0">
                  <a:moveTo>
                    <a:pt x="0" y="0"/>
                  </a:moveTo>
                  <a:lnTo>
                    <a:pt x="73152" y="0"/>
                  </a:lnTo>
                </a:path>
                <a:path w="2022475" h="2702560" extrusionOk="0">
                  <a:moveTo>
                    <a:pt x="73152" y="2628900"/>
                  </a:moveTo>
                  <a:lnTo>
                    <a:pt x="2022348" y="2628900"/>
                  </a:lnTo>
                </a:path>
                <a:path w="2022475" h="2702560" extrusionOk="0">
                  <a:moveTo>
                    <a:pt x="73152" y="2628900"/>
                  </a:moveTo>
                  <a:lnTo>
                    <a:pt x="73152" y="2702052"/>
                  </a:lnTo>
                </a:path>
                <a:path w="2022475" h="2702560" extrusionOk="0">
                  <a:moveTo>
                    <a:pt x="560832" y="2628900"/>
                  </a:moveTo>
                  <a:lnTo>
                    <a:pt x="560832" y="2702052"/>
                  </a:lnTo>
                </a:path>
                <a:path w="2022475" h="2702560" extrusionOk="0">
                  <a:moveTo>
                    <a:pt x="1046988" y="2628900"/>
                  </a:moveTo>
                  <a:lnTo>
                    <a:pt x="1046988" y="2702052"/>
                  </a:lnTo>
                </a:path>
                <a:path w="2022475" h="2702560" extrusionOk="0">
                  <a:moveTo>
                    <a:pt x="1534667" y="2628900"/>
                  </a:moveTo>
                  <a:lnTo>
                    <a:pt x="1534667" y="2702052"/>
                  </a:lnTo>
                </a:path>
                <a:path w="2022475" h="2702560" extrusionOk="0">
                  <a:moveTo>
                    <a:pt x="2022348" y="2628900"/>
                  </a:moveTo>
                  <a:lnTo>
                    <a:pt x="2022348" y="2702052"/>
                  </a:lnTo>
                </a:path>
              </a:pathLst>
            </a:custGeom>
            <a:noFill/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6"/>
          <p:cNvSpPr txBox="1"/>
          <p:nvPr/>
        </p:nvSpPr>
        <p:spPr>
          <a:xfrm>
            <a:off x="111658" y="-8382"/>
            <a:ext cx="778510" cy="298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675" rIns="0" bIns="0" anchor="t" anchorCtr="0">
            <a:spAutoFit/>
          </a:bodyPr>
          <a:lstStyle/>
          <a:p>
            <a:pPr marL="0" marR="508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800,000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700,000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600,000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500,000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400,000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300,000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200,000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100,000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1087932" y="2972561"/>
            <a:ext cx="195072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2022 2032 2042 2052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3267455" y="920496"/>
            <a:ext cx="127000" cy="125095"/>
          </a:xfrm>
          <a:custGeom>
            <a:avLst/>
            <a:gdLst/>
            <a:ahLst/>
            <a:cxnLst/>
            <a:rect l="l" t="t" r="r" b="b"/>
            <a:pathLst>
              <a:path w="127000" h="125094" extrusionOk="0">
                <a:moveTo>
                  <a:pt x="126491" y="0"/>
                </a:moveTo>
                <a:lnTo>
                  <a:pt x="0" y="0"/>
                </a:lnTo>
                <a:lnTo>
                  <a:pt x="0" y="124967"/>
                </a:lnTo>
                <a:lnTo>
                  <a:pt x="126491" y="124967"/>
                </a:lnTo>
                <a:lnTo>
                  <a:pt x="126491" y="0"/>
                </a:lnTo>
                <a:close/>
              </a:path>
            </a:pathLst>
          </a:custGeom>
          <a:solidFill>
            <a:srgbClr val="4471C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3439794" y="795210"/>
            <a:ext cx="1413559" cy="178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>
              <a:lnSpc>
                <a:spcPct val="128498"/>
              </a:lnSpc>
            </a:pPr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Кыргызстан</a:t>
            </a:r>
          </a:p>
          <a:p>
            <a:pPr marL="12700" marR="5080" lvl="0">
              <a:lnSpc>
                <a:spcPct val="128498"/>
              </a:lnSpc>
            </a:pPr>
            <a:r>
              <a:rPr lang="ru-RU" sz="1800" dirty="0" smtClean="0">
                <a:latin typeface="Calibri"/>
                <a:ea typeface="Calibri"/>
                <a:cs typeface="Calibri"/>
                <a:sym typeface="Calibri"/>
              </a:rPr>
              <a:t>Таджикистан</a:t>
            </a:r>
          </a:p>
          <a:p>
            <a:pPr marL="12700" marR="5080" lvl="0">
              <a:lnSpc>
                <a:spcPct val="128498"/>
              </a:lnSpc>
            </a:pPr>
            <a:r>
              <a:rPr lang="ru-RU" sz="1800" dirty="0" smtClean="0">
                <a:latin typeface="Calibri"/>
                <a:ea typeface="Calibri"/>
                <a:cs typeface="Calibri"/>
                <a:sym typeface="Calibri"/>
              </a:rPr>
              <a:t>Туркменистан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Узбекистан</a:t>
            </a:r>
          </a:p>
          <a:p>
            <a:pPr marL="68580" lvl="0">
              <a:lnSpc>
                <a:spcPct val="112500"/>
              </a:lnSpc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Казахстан</a:t>
            </a:r>
            <a:endParaRPr lang="ru-RU"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3267455" y="1272539"/>
            <a:ext cx="127000" cy="125095"/>
          </a:xfrm>
          <a:custGeom>
            <a:avLst/>
            <a:gdLst/>
            <a:ahLst/>
            <a:cxnLst/>
            <a:rect l="l" t="t" r="r" b="b"/>
            <a:pathLst>
              <a:path w="127000" h="125094" extrusionOk="0">
                <a:moveTo>
                  <a:pt x="126491" y="0"/>
                </a:moveTo>
                <a:lnTo>
                  <a:pt x="0" y="0"/>
                </a:lnTo>
                <a:lnTo>
                  <a:pt x="0" y="124967"/>
                </a:lnTo>
                <a:lnTo>
                  <a:pt x="126491" y="124967"/>
                </a:lnTo>
                <a:lnTo>
                  <a:pt x="126491" y="0"/>
                </a:lnTo>
                <a:close/>
              </a:path>
            </a:pathLst>
          </a:custGeom>
          <a:solidFill>
            <a:srgbClr val="EC7C3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3267455" y="1624583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 extrusionOk="0">
                <a:moveTo>
                  <a:pt x="126491" y="0"/>
                </a:moveTo>
                <a:lnTo>
                  <a:pt x="0" y="0"/>
                </a:lnTo>
                <a:lnTo>
                  <a:pt x="0" y="126491"/>
                </a:lnTo>
                <a:lnTo>
                  <a:pt x="126491" y="126491"/>
                </a:lnTo>
                <a:lnTo>
                  <a:pt x="126491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3267455" y="1978151"/>
            <a:ext cx="127000" cy="125095"/>
          </a:xfrm>
          <a:custGeom>
            <a:avLst/>
            <a:gdLst/>
            <a:ahLst/>
            <a:cxnLst/>
            <a:rect l="l" t="t" r="r" b="b"/>
            <a:pathLst>
              <a:path w="127000" h="125094" extrusionOk="0">
                <a:moveTo>
                  <a:pt x="126491" y="0"/>
                </a:moveTo>
                <a:lnTo>
                  <a:pt x="0" y="0"/>
                </a:lnTo>
                <a:lnTo>
                  <a:pt x="0" y="124967"/>
                </a:lnTo>
                <a:lnTo>
                  <a:pt x="126491" y="124967"/>
                </a:lnTo>
                <a:lnTo>
                  <a:pt x="12649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3267455" y="2330195"/>
            <a:ext cx="127000" cy="125095"/>
          </a:xfrm>
          <a:custGeom>
            <a:avLst/>
            <a:gdLst/>
            <a:ahLst/>
            <a:cxnLst/>
            <a:rect l="l" t="t" r="r" b="b"/>
            <a:pathLst>
              <a:path w="127000" h="125094" extrusionOk="0">
                <a:moveTo>
                  <a:pt x="126491" y="0"/>
                </a:moveTo>
                <a:lnTo>
                  <a:pt x="0" y="0"/>
                </a:lnTo>
                <a:lnTo>
                  <a:pt x="0" y="124967"/>
                </a:lnTo>
                <a:lnTo>
                  <a:pt x="126491" y="124967"/>
                </a:lnTo>
                <a:lnTo>
                  <a:pt x="126491" y="0"/>
                </a:lnTo>
                <a:close/>
              </a:path>
            </a:pathLst>
          </a:custGeom>
          <a:solidFill>
            <a:srgbClr val="5B9BD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5" name="Google Shape;165;p16"/>
          <p:cNvGraphicFramePr/>
          <p:nvPr>
            <p:extLst>
              <p:ext uri="{D42A27DB-BD31-4B8C-83A1-F6EECF244321}">
                <p14:modId xmlns:p14="http://schemas.microsoft.com/office/powerpoint/2010/main" val="1645635988"/>
              </p:ext>
            </p:extLst>
          </p:nvPr>
        </p:nvGraphicFramePr>
        <p:xfrm>
          <a:off x="3267455" y="2542294"/>
          <a:ext cx="5849600" cy="4244183"/>
        </p:xfrm>
        <a:graphic>
          <a:graphicData uri="http://schemas.openxmlformats.org/drawingml/2006/table">
            <a:tbl>
              <a:tblPr firstRow="1" bandRow="1">
                <a:noFill/>
                <a:tableStyleId>{AB8CFEA9-7464-4DC9-B4A7-B12231E5244B}</a:tableStyleId>
              </a:tblPr>
              <a:tblGrid>
                <a:gridCol w="1170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9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9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9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117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2032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29870" marR="0" lvl="0" indent="0" algn="l" rtl="0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2042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2052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775">
                <a:tc rowSpan="2"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Казахстан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(млн долларов США)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82550" lvl="0" indent="0" algn="r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221,550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165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302,989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81915" lvl="0" indent="0" algn="r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414,365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566,679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6569" marR="0" lvl="0" indent="0" algn="l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Множитель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1280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2,620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2,433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2230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2,258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2,096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775">
                <a:tc rowSpan="2"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Узбекистан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(млн долларов США)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2230" lvl="0" indent="0" algn="r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123,819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112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221,323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395,608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707,139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6569" marR="0" lvl="0" indent="0" algn="l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Множитель</a:t>
                      </a:r>
                      <a:endParaRPr lang="ru-RU"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1280" lvl="0" indent="0" algn="r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1,464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1,777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2230" lvl="0" indent="0" algn="r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2,156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2,616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525">
                <a:tc rowSpan="2"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Туркменистан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(млн долларов США)</a:t>
                      </a:r>
                      <a:endParaRPr lang="ru-RU" sz="1400" u="none" strike="noStrike" cap="none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2230" lvl="0" indent="0" algn="r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54,595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111,687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228,484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467,420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6569" marR="0" lvl="0" indent="0" algn="l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Множитель</a:t>
                      </a:r>
                      <a:endParaRPr lang="ru-RU"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2230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1,245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1,729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775">
                <a:tc rowSpan="2"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Таджикистан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(млн долларов США)</a:t>
                      </a:r>
                      <a:endParaRPr lang="ru-RU" sz="1400" u="none" strike="noStrike" cap="none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13,499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lvl="0" indent="0" algn="l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27,309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2230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55,245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111,762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6569" marR="0" lvl="0" indent="0" algn="l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Множитель</a:t>
                      </a:r>
                      <a:endParaRPr lang="ru-RU"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775">
                <a:tc rowSpan="2"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Кыргызстан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(млн долларов США)</a:t>
                      </a:r>
                      <a:endParaRPr lang="ru-RU" sz="1400" u="none" strike="noStrike" cap="none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81280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8,455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lvl="0" indent="0" algn="l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12,455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2230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18,349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27,030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6569" marR="0" lvl="0" indent="0" algn="l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Множитель</a:t>
                      </a:r>
                      <a:endParaRPr lang="ru-RU"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89" lvl="0" indent="0" algn="r" rtl="0">
                        <a:lnSpc>
                          <a:spcPct val="11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1732084" y="167058"/>
            <a:ext cx="5559229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6FC0"/>
                </a:solidFill>
              </a:rPr>
              <a:t> </a:t>
            </a:r>
            <a:r>
              <a:rPr lang="en-US" sz="3200" dirty="0" err="1">
                <a:solidFill>
                  <a:srgbClr val="006FC0"/>
                </a:solidFill>
              </a:rPr>
              <a:t>Догоняем</a:t>
            </a:r>
            <a:r>
              <a:rPr lang="en-US" sz="3200" dirty="0">
                <a:solidFill>
                  <a:srgbClr val="006FC0"/>
                </a:solidFill>
              </a:rPr>
              <a:t> </a:t>
            </a:r>
            <a:r>
              <a:rPr lang="en-US" sz="3200" dirty="0" err="1">
                <a:solidFill>
                  <a:srgbClr val="006FC0"/>
                </a:solidFill>
              </a:rPr>
              <a:t>Таджикистан</a:t>
            </a:r>
            <a:endParaRPr sz="3200" dirty="0"/>
          </a:p>
        </p:txBody>
      </p:sp>
      <p:graphicFrame>
        <p:nvGraphicFramePr>
          <p:cNvPr id="171" name="Google Shape;171;p17"/>
          <p:cNvGraphicFramePr/>
          <p:nvPr>
            <p:extLst>
              <p:ext uri="{D42A27DB-BD31-4B8C-83A1-F6EECF244321}">
                <p14:modId xmlns:p14="http://schemas.microsoft.com/office/powerpoint/2010/main" val="1523766295"/>
              </p:ext>
            </p:extLst>
          </p:nvPr>
        </p:nvGraphicFramePr>
        <p:xfrm>
          <a:off x="1362084" y="659492"/>
          <a:ext cx="6066175" cy="2418648"/>
        </p:xfrm>
        <a:graphic>
          <a:graphicData uri="http://schemas.openxmlformats.org/drawingml/2006/table">
            <a:tbl>
              <a:tblPr firstRow="1" bandRow="1">
                <a:noFill/>
                <a:tableStyleId>{AB8CFEA9-7464-4DC9-B4A7-B12231E5244B}</a:tableStyleId>
              </a:tblPr>
              <a:tblGrid>
                <a:gridCol w="1006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0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0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09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09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0075">
                <a:tc>
                  <a:txBody>
                    <a:bodyPr/>
                    <a:lstStyle/>
                    <a:p>
                      <a:pPr marL="0" marR="203834" lvl="0" indent="0" algn="r" rtl="0">
                        <a:lnSpc>
                          <a:spcPct val="1170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Страна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226059" lvl="0" indent="-634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Годовой</a:t>
                      </a: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темп</a:t>
                      </a: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роста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97815" marR="28956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 (</a:t>
                      </a: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млн</a:t>
                      </a: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долл</a:t>
                      </a: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США)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289560" lvl="0" indent="-127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2032 (млн долл. США)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289560" lvl="0" indent="-127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2042 (</a:t>
                      </a: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млн долл. США)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288925" lvl="0" indent="-127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2052 (</a:t>
                      </a: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млн долл. США)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231775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Такджикистан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7.30%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13,499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27,309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55,245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9055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111,762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50">
                <a:tc rowSpan="3"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Кыргызстан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3.95%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8,455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12,455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18,349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27,030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8,455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18,254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39,408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85,080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8,455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21,930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56,881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147,535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72" name="Google Shape;17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4013" y="3088417"/>
            <a:ext cx="6160675" cy="358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1879523" y="0"/>
            <a:ext cx="5487408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6FC0"/>
                </a:solidFill>
              </a:rPr>
              <a:t>Повышение</a:t>
            </a:r>
            <a:r>
              <a:rPr lang="en-US" sz="2000" dirty="0">
                <a:solidFill>
                  <a:srgbClr val="006FC0"/>
                </a:solidFill>
              </a:rPr>
              <a:t> </a:t>
            </a:r>
            <a:r>
              <a:rPr lang="en-US" sz="2000" dirty="0" err="1">
                <a:solidFill>
                  <a:srgbClr val="006FC0"/>
                </a:solidFill>
              </a:rPr>
              <a:t>своего</a:t>
            </a:r>
            <a:r>
              <a:rPr lang="en-US" sz="2000" dirty="0">
                <a:solidFill>
                  <a:srgbClr val="006FC0"/>
                </a:solidFill>
              </a:rPr>
              <a:t> </a:t>
            </a:r>
            <a:r>
              <a:rPr lang="en-US" sz="2000" dirty="0" err="1">
                <a:solidFill>
                  <a:srgbClr val="006FC0"/>
                </a:solidFill>
              </a:rPr>
              <a:t>статуса</a:t>
            </a:r>
            <a:endParaRPr sz="2000" dirty="0">
              <a:solidFill>
                <a:srgbClr val="006FC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6FC0"/>
                </a:solidFill>
              </a:rPr>
              <a:t>с </a:t>
            </a:r>
            <a:r>
              <a:rPr lang="en-US" sz="2000" dirty="0" err="1">
                <a:solidFill>
                  <a:srgbClr val="006FC0"/>
                </a:solidFill>
              </a:rPr>
              <a:t>точки</a:t>
            </a:r>
            <a:r>
              <a:rPr lang="en-US" sz="2000" dirty="0">
                <a:solidFill>
                  <a:srgbClr val="006FC0"/>
                </a:solidFill>
              </a:rPr>
              <a:t> </a:t>
            </a:r>
            <a:r>
              <a:rPr lang="en-US" sz="2000" dirty="0" err="1">
                <a:solidFill>
                  <a:srgbClr val="006FC0"/>
                </a:solidFill>
              </a:rPr>
              <a:t>зрения</a:t>
            </a:r>
            <a:r>
              <a:rPr lang="en-US" sz="2000" dirty="0">
                <a:solidFill>
                  <a:srgbClr val="006FC0"/>
                </a:solidFill>
              </a:rPr>
              <a:t> ВВП </a:t>
            </a:r>
            <a:r>
              <a:rPr lang="en-US" sz="2000" dirty="0" err="1">
                <a:solidFill>
                  <a:schemeClr val="accent6"/>
                </a:solidFill>
              </a:rPr>
              <a:t>на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душу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населения</a:t>
            </a:r>
            <a:endParaRPr sz="2000" dirty="0">
              <a:solidFill>
                <a:schemeClr val="accent6"/>
              </a:solidFill>
            </a:endParaRPr>
          </a:p>
        </p:txBody>
      </p:sp>
      <p:graphicFrame>
        <p:nvGraphicFramePr>
          <p:cNvPr id="178" name="Google Shape;178;p18"/>
          <p:cNvGraphicFramePr/>
          <p:nvPr>
            <p:extLst>
              <p:ext uri="{D42A27DB-BD31-4B8C-83A1-F6EECF244321}">
                <p14:modId xmlns:p14="http://schemas.microsoft.com/office/powerpoint/2010/main" val="508349101"/>
              </p:ext>
            </p:extLst>
          </p:nvPr>
        </p:nvGraphicFramePr>
        <p:xfrm>
          <a:off x="245463" y="737481"/>
          <a:ext cx="8689848" cy="3235500"/>
        </p:xfrm>
        <a:graphic>
          <a:graphicData uri="http://schemas.openxmlformats.org/drawingml/2006/table">
            <a:tbl>
              <a:tblPr firstRow="1" bandRow="1">
                <a:noFill/>
                <a:tableStyleId>{AB8CFEA9-7464-4DC9-B4A7-B12231E5244B}</a:tableStyleId>
              </a:tblPr>
              <a:tblGrid>
                <a:gridCol w="2657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8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37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71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34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97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71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" marR="121285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Пороговое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значение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(2022 г.,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долл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США)</a:t>
                      </a:r>
                      <a:endParaRPr sz="20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2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Кыргызстан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9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60325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Годовой темп роста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2.099%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 lvl="0" indent="0" algn="ctr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245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Доход выше среднего 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lvl="0" indent="0" algn="r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$4,256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9215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Лет для достижения 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792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Высокий доход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960" lvl="0" indent="0" algn="r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$13,205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9215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Лет для достижения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107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792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Корея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2864" lvl="0" indent="0" algn="r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$36,100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Лет для достижения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154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</a:t>
                      </a:r>
                      <a:endParaRPr sz="20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9" name="Google Shape;179;p18"/>
          <p:cNvSpPr txBox="1"/>
          <p:nvPr/>
        </p:nvSpPr>
        <p:spPr>
          <a:xfrm>
            <a:off x="375019" y="4258006"/>
            <a:ext cx="8689849" cy="232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73990" marR="5080" lvl="0" indent="-161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Malgun Gothic"/>
              <a:buChar char="*"/>
            </a:pPr>
            <a:r>
              <a:rPr lang="en-US" sz="1800" dirty="0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rPr>
              <a:t>	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Среднегодовой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темп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роста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2,099% —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это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средний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темп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роста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ВВП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на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душу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населения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в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Кыргызстане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за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последние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десять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лет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(2013-2022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гг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.).</a:t>
            </a:r>
            <a:endParaRPr b="1" dirty="0">
              <a:solidFill>
                <a:schemeClr val="tx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190500" lvl="0" indent="-177800" algn="l" rtl="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Malgun Gothic"/>
              <a:buChar char="*"/>
            </a:pP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ВВП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на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душу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населения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в 2022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году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: $9,610 в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Казахстане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, $2,200 в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Узбекистане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, $1,490</a:t>
            </a:r>
            <a:endParaRPr b="1" dirty="0">
              <a:solidFill>
                <a:schemeClr val="tx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В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Кыргызстане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, and $1,390 в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Таджикистане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.  (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данные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по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Туркменистану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недоступны</a:t>
            </a:r>
            <a:r>
              <a:rPr lang="en-US" b="1" dirty="0">
                <a:solidFill>
                  <a:schemeClr val="tx1"/>
                </a:solidFill>
                <a:latin typeface="Malgun Gothic"/>
                <a:ea typeface="Malgun Gothic"/>
                <a:cs typeface="Malgun Gothic"/>
                <a:sym typeface="Malgun Gothic"/>
              </a:rPr>
              <a:t>)</a:t>
            </a:r>
            <a:endParaRPr b="1" i="1" dirty="0">
              <a:solidFill>
                <a:schemeClr val="tx1"/>
              </a:solidFill>
            </a:endParaRPr>
          </a:p>
          <a:p>
            <a:pPr marL="1270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b="1" i="1" dirty="0" err="1">
                <a:solidFill>
                  <a:srgbClr val="006FC0"/>
                </a:solidFill>
              </a:rPr>
              <a:t>Слишком</a:t>
            </a:r>
            <a:r>
              <a:rPr lang="en-US" b="1" i="1" dirty="0">
                <a:solidFill>
                  <a:srgbClr val="006FC0"/>
                </a:solidFill>
              </a:rPr>
              <a:t> </a:t>
            </a:r>
            <a:r>
              <a:rPr lang="en-US" b="1" i="1" dirty="0" err="1">
                <a:solidFill>
                  <a:srgbClr val="006FC0"/>
                </a:solidFill>
              </a:rPr>
              <a:t>поздно</a:t>
            </a:r>
            <a:r>
              <a:rPr lang="en-US" b="1" i="1" dirty="0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b="1" i="1" dirty="0">
                <a:solidFill>
                  <a:srgbClr val="006FC0"/>
                </a:solidFill>
              </a:rPr>
              <a:t>В </a:t>
            </a:r>
            <a:r>
              <a:rPr lang="en-US" b="1" i="1" dirty="0" err="1">
                <a:solidFill>
                  <a:srgbClr val="006FC0"/>
                </a:solidFill>
              </a:rPr>
              <a:t>отчаянии</a:t>
            </a:r>
            <a:r>
              <a:rPr lang="en-US" b="1" i="1" dirty="0">
                <a:solidFill>
                  <a:srgbClr val="006FC0"/>
                </a:solidFill>
              </a:rPr>
              <a:t>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40970" lvl="0" indent="0" algn="ctr" rtl="0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006FC0"/>
                </a:solidFill>
              </a:rPr>
              <a:t>Нет</a:t>
            </a:r>
            <a:r>
              <a:rPr lang="en-US" sz="1800" b="1" i="1" dirty="0">
                <a:solidFill>
                  <a:srgbClr val="006FC0"/>
                </a:solidFill>
              </a:rPr>
              <a:t> </a:t>
            </a:r>
            <a:r>
              <a:rPr lang="en-US" sz="1800" b="1" i="1" dirty="0" err="1">
                <a:solidFill>
                  <a:srgbClr val="006FC0"/>
                </a:solidFill>
              </a:rPr>
              <a:t>другого</a:t>
            </a:r>
            <a:r>
              <a:rPr lang="en-US" sz="1800" b="1" i="1" dirty="0">
                <a:solidFill>
                  <a:srgbClr val="006FC0"/>
                </a:solidFill>
              </a:rPr>
              <a:t> </a:t>
            </a:r>
            <a:r>
              <a:rPr lang="en-US" sz="1800" b="1" i="1" dirty="0" err="1">
                <a:solidFill>
                  <a:srgbClr val="006FC0"/>
                </a:solidFill>
              </a:rPr>
              <a:t>выхода</a:t>
            </a:r>
            <a:r>
              <a:rPr lang="en-US" sz="1800" b="1" i="1" dirty="0">
                <a:solidFill>
                  <a:srgbClr val="006FC0"/>
                </a:solidFill>
              </a:rPr>
              <a:t>?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138430" lvl="0" indent="0" algn="ctr" rtl="0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1800" b="1" i="1" dirty="0" err="1"/>
              <a:t>Не</a:t>
            </a:r>
            <a:r>
              <a:rPr lang="en-US" sz="1800" b="1" i="1" dirty="0"/>
              <a:t> </a:t>
            </a:r>
            <a:r>
              <a:rPr lang="en-US" sz="1800" b="1" i="1" dirty="0" err="1"/>
              <a:t>отчаивайтесь</a:t>
            </a:r>
            <a:r>
              <a:rPr lang="en-US" sz="1800" b="1" i="1" dirty="0"/>
              <a:t>!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141605" lvl="0" indent="0" algn="ctr" rtl="0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None/>
            </a:pPr>
            <a:r>
              <a:rPr lang="en-US" sz="1800" b="1" i="1" dirty="0" err="1"/>
              <a:t>Мир</a:t>
            </a:r>
            <a:r>
              <a:rPr lang="en-US" sz="1800" b="1" i="1" dirty="0"/>
              <a:t> </a:t>
            </a:r>
            <a:r>
              <a:rPr lang="en-US" sz="1800" b="1" i="1" dirty="0" err="1"/>
              <a:t>полон</a:t>
            </a:r>
            <a:r>
              <a:rPr lang="en-US" sz="1800" b="1" i="1" dirty="0"/>
              <a:t> </a:t>
            </a:r>
            <a:r>
              <a:rPr lang="en-US" sz="1800" b="1" i="1" dirty="0" err="1"/>
              <a:t>чудес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223" y="46735"/>
            <a:ext cx="8539338" cy="854630"/>
          </a:xfrm>
          <a:prstGeom prst="rect">
            <a:avLst/>
          </a:prstGeom>
        </p:spPr>
        <p:txBody>
          <a:bodyPr vert="horz" wrap="square" lIns="0" tIns="125005" rIns="0" bIns="0" rtlCol="0">
            <a:spAutoFit/>
          </a:bodyPr>
          <a:lstStyle/>
          <a:p>
            <a:pPr marL="1472565">
              <a:spcBef>
                <a:spcPts val="95"/>
              </a:spcBef>
            </a:pPr>
            <a:r>
              <a:rPr lang="en-US" sz="4650" i="1" spc="-10" dirty="0" smtClean="0">
                <a:solidFill>
                  <a:srgbClr val="006FC0"/>
                </a:solidFill>
                <a:latin typeface="Arial"/>
                <a:cs typeface="Arial"/>
              </a:rPr>
              <a:t>		</a:t>
            </a:r>
            <a:r>
              <a:rPr lang="ru-RU" sz="4650" i="1" spc="-10" dirty="0" smtClean="0">
                <a:solidFill>
                  <a:srgbClr val="006FC0"/>
                </a:solidFill>
                <a:latin typeface="Arial"/>
                <a:cs typeface="Arial"/>
              </a:rPr>
              <a:t>О </a:t>
            </a:r>
            <a:r>
              <a:rPr lang="ru-RU" sz="4650" i="1" spc="-10" dirty="0">
                <a:solidFill>
                  <a:srgbClr val="006FC0"/>
                </a:solidFill>
                <a:latin typeface="Arial"/>
                <a:cs typeface="Arial"/>
              </a:rPr>
              <a:t>ведущем</a:t>
            </a:r>
            <a:endParaRPr sz="46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736" y="1222661"/>
            <a:ext cx="6614795" cy="51443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54965" algn="l"/>
              </a:tabLst>
            </a:pPr>
            <a:r>
              <a:rPr lang="en-US" sz="2200" b="1" dirty="0" smtClean="0">
                <a:latin typeface="Malgun Gothic"/>
                <a:cs typeface="Malgun Gothic"/>
              </a:rPr>
              <a:t> </a:t>
            </a:r>
            <a:r>
              <a:rPr lang="ru-RU" sz="2200" b="1" dirty="0" smtClean="0">
                <a:latin typeface="Malgun Gothic"/>
                <a:ea typeface="SimSun-ExtG" panose="02010609060101010101" pitchFamily="49" charset="-122"/>
                <a:cs typeface="Malgun Gothic"/>
              </a:rPr>
              <a:t>Академическое образование</a:t>
            </a:r>
            <a:r>
              <a:rPr lang="en-US" sz="2200" b="1" dirty="0" smtClean="0">
                <a:latin typeface="Malgun Gothic"/>
                <a:ea typeface="SimSun-ExtG" panose="02010609060101010101" pitchFamily="49" charset="-122"/>
                <a:cs typeface="Malgun Gothic"/>
              </a:rPr>
              <a:t>:</a:t>
            </a:r>
            <a:endParaRPr lang="en-US" sz="2200" b="1" dirty="0" smtClean="0">
              <a:latin typeface="SimSun-ExtG" panose="02010609060101010101" pitchFamily="49" charset="-122"/>
              <a:ea typeface="SimSun-ExtG" panose="02010609060101010101" pitchFamily="49" charset="-122"/>
              <a:cs typeface="Malgun Gothic"/>
            </a:endParaRPr>
          </a:p>
          <a:p>
            <a:pPr marL="355600" indent="-34290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200" b="1" spc="-185" dirty="0">
                <a:latin typeface="SimSun-ExtG" panose="02010609060101010101" pitchFamily="49" charset="-122"/>
                <a:ea typeface="SimSun-ExtG" panose="02010609060101010101" pitchFamily="49" charset="-122"/>
                <a:cs typeface="SimSun-ExtB"/>
              </a:rPr>
              <a:t> </a:t>
            </a:r>
            <a:r>
              <a:rPr lang="en-US" sz="2200" b="1" spc="-185" dirty="0">
                <a:latin typeface="SimSun-ExtG" panose="02010609060101010101" pitchFamily="49" charset="-122"/>
                <a:ea typeface="SimSun-ExtG" panose="02010609060101010101" pitchFamily="49" charset="-122"/>
                <a:cs typeface="SimSun-ExtB"/>
              </a:rPr>
              <a:t> </a:t>
            </a:r>
            <a:r>
              <a:rPr lang="ru-RU" sz="2200" spc="-185" dirty="0" smtClean="0">
                <a:latin typeface="Malgun Gothic"/>
                <a:ea typeface="SimSun-ExtG" panose="02010609060101010101" pitchFamily="49" charset="-122"/>
                <a:cs typeface="SimSun-ExtB"/>
              </a:rPr>
              <a:t>Техасский </a:t>
            </a:r>
            <a:r>
              <a:rPr lang="ru-RU" sz="2200" spc="-185" dirty="0">
                <a:latin typeface="Malgun Gothic"/>
                <a:ea typeface="SimSun-ExtG" panose="02010609060101010101" pitchFamily="49" charset="-122"/>
                <a:cs typeface="SimSun-ExtB"/>
              </a:rPr>
              <a:t>университет в </a:t>
            </a:r>
            <a:r>
              <a:rPr lang="ru-RU" sz="2200" spc="-185" dirty="0" err="1">
                <a:latin typeface="Malgun Gothic"/>
                <a:ea typeface="SimSun-ExtG" panose="02010609060101010101" pitchFamily="49" charset="-122"/>
                <a:cs typeface="SimSun-ExtB"/>
              </a:rPr>
              <a:t>Остине</a:t>
            </a:r>
            <a:r>
              <a:rPr lang="ru-RU" sz="2200" spc="-185" dirty="0">
                <a:latin typeface="Malgun Gothic"/>
                <a:ea typeface="SimSun-ExtG" panose="02010609060101010101" pitchFamily="49" charset="-122"/>
                <a:cs typeface="SimSun-ExtB"/>
              </a:rPr>
              <a:t>, США</a:t>
            </a:r>
          </a:p>
          <a:p>
            <a:pPr marL="355600" indent="-34290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ru-RU" sz="2200" spc="-185" dirty="0">
                <a:latin typeface="Malgun Gothic"/>
                <a:ea typeface="SimSun-ExtG" panose="02010609060101010101" pitchFamily="49" charset="-122"/>
                <a:cs typeface="SimSun-ExtB"/>
              </a:rPr>
              <a:t>(Магистр наук в области финансирования развития) </a:t>
            </a:r>
            <a:r>
              <a:rPr lang="ru-RU" sz="2200" spc="-185" dirty="0" err="1" smtClean="0">
                <a:latin typeface="Malgun Gothic"/>
                <a:ea typeface="SimSun-ExtG" panose="02010609060101010101" pitchFamily="49" charset="-122"/>
                <a:cs typeface="SimSun-ExtB"/>
              </a:rPr>
              <a:t>Бирмингемский</a:t>
            </a:r>
            <a:r>
              <a:rPr lang="ru-RU" sz="2200" spc="-185" dirty="0" smtClean="0">
                <a:latin typeface="Malgun Gothic"/>
                <a:ea typeface="SimSun-ExtG" panose="02010609060101010101" pitchFamily="49" charset="-122"/>
                <a:cs typeface="SimSun-ExtB"/>
              </a:rPr>
              <a:t> </a:t>
            </a:r>
            <a:r>
              <a:rPr lang="ru-RU" sz="2200" spc="-185" dirty="0">
                <a:latin typeface="Malgun Gothic"/>
                <a:ea typeface="SimSun-ExtG" panose="02010609060101010101" pitchFamily="49" charset="-122"/>
                <a:cs typeface="SimSun-ExtB"/>
              </a:rPr>
              <a:t>университет, Великобритания</a:t>
            </a:r>
          </a:p>
          <a:p>
            <a:pPr marL="355600" indent="-34290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ru-RU" sz="2200" spc="-185" dirty="0">
                <a:latin typeface="Malgun Gothic"/>
                <a:ea typeface="SimSun-ExtG" panose="02010609060101010101" pitchFamily="49" charset="-122"/>
                <a:cs typeface="SimSun-ExtB"/>
              </a:rPr>
              <a:t>(Магистр наук в области государственного управления) </a:t>
            </a:r>
            <a:r>
              <a:rPr lang="ru-RU" sz="2200" spc="-185" dirty="0" err="1">
                <a:latin typeface="Malgun Gothic"/>
                <a:ea typeface="SimSun-ExtG" panose="02010609060101010101" pitchFamily="49" charset="-122"/>
                <a:cs typeface="SimSun-ExtB"/>
              </a:rPr>
              <a:t>Сеульский</a:t>
            </a:r>
            <a:r>
              <a:rPr lang="ru-RU" sz="2200" spc="-185" dirty="0">
                <a:latin typeface="Malgun Gothic"/>
                <a:ea typeface="SimSun-ExtG" panose="02010609060101010101" pitchFamily="49" charset="-122"/>
                <a:cs typeface="SimSun-ExtB"/>
              </a:rPr>
              <a:t> национальный университет, Корея</a:t>
            </a:r>
          </a:p>
          <a:p>
            <a:pPr marL="355600" indent="-34290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ru-RU" sz="2200" spc="-185" dirty="0">
                <a:latin typeface="Malgun Gothic"/>
                <a:ea typeface="SimSun-ExtG" panose="02010609060101010101" pitchFamily="49" charset="-122"/>
                <a:cs typeface="SimSun-ExtB"/>
              </a:rPr>
              <a:t>(Бакалавр наук в области экономики)</a:t>
            </a:r>
          </a:p>
          <a:p>
            <a:pPr marL="355600" indent="-34290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ru-RU" sz="2200" spc="-185" dirty="0" err="1">
                <a:latin typeface="Malgun Gothic"/>
                <a:ea typeface="SimSun-ExtG" panose="02010609060101010101" pitchFamily="49" charset="-122"/>
                <a:cs typeface="SimSun-ExtB"/>
              </a:rPr>
              <a:t>Пусанский</a:t>
            </a:r>
            <a:r>
              <a:rPr lang="ru-RU" sz="2200" spc="-185" dirty="0">
                <a:latin typeface="Malgun Gothic"/>
                <a:ea typeface="SimSun-ExtG" panose="02010609060101010101" pitchFamily="49" charset="-122"/>
                <a:cs typeface="SimSun-ExtB"/>
              </a:rPr>
              <a:t> национальный университет, Корея</a:t>
            </a:r>
            <a:endParaRPr sz="2200" dirty="0" smtClean="0">
              <a:latin typeface="SimSun-ExtG" panose="02010609060101010101" pitchFamily="49" charset="-122"/>
              <a:ea typeface="SimSun-ExtG" panose="02010609060101010101" pitchFamily="49" charset="-122"/>
              <a:cs typeface="SimSun-ExtB"/>
            </a:endParaRPr>
          </a:p>
          <a:p>
            <a:pPr marL="354965" indent="-342265">
              <a:spcBef>
                <a:spcPts val="2640"/>
              </a:spcBef>
              <a:buFont typeface="Arial MT"/>
              <a:buChar char="•"/>
              <a:tabLst>
                <a:tab pos="354965" algn="l"/>
              </a:tabLst>
            </a:pPr>
            <a:r>
              <a:rPr lang="ru-RU" sz="2200" b="1" spc="-10" dirty="0" smtClean="0">
                <a:latin typeface="Malgun Gothic"/>
                <a:cs typeface="Malgun Gothic"/>
              </a:rPr>
              <a:t>Призвание</a:t>
            </a:r>
            <a:endParaRPr lang="en-US" sz="2200" b="1" spc="-10" dirty="0" smtClean="0">
              <a:latin typeface="Malgun Gothic"/>
              <a:cs typeface="Malgun Gothic"/>
            </a:endParaRPr>
          </a:p>
          <a:p>
            <a:pPr marL="354965" indent="-342265">
              <a:spcBef>
                <a:spcPts val="2640"/>
              </a:spcBef>
              <a:buFont typeface="Arial MT"/>
              <a:buChar char="•"/>
              <a:tabLst>
                <a:tab pos="354965" algn="l"/>
              </a:tabLst>
            </a:pPr>
            <a:r>
              <a:rPr lang="ru-RU" sz="2200" dirty="0">
                <a:latin typeface="SimSun-ExtB"/>
                <a:cs typeface="SimSun-ExtB"/>
              </a:rPr>
              <a:t>Корейский банк развития (1 </a:t>
            </a:r>
            <a:r>
              <a:rPr lang="ru-RU" sz="2200" dirty="0" smtClean="0">
                <a:latin typeface="SimSun-ExtB"/>
                <a:cs typeface="SimSun-ExtB"/>
              </a:rPr>
              <a:t>год)Корейский </a:t>
            </a:r>
            <a:r>
              <a:rPr lang="ru-RU" sz="2200" dirty="0">
                <a:latin typeface="SimSun-ExtB"/>
                <a:cs typeface="SimSun-ExtB"/>
              </a:rPr>
              <a:t>институт развития (17 </a:t>
            </a:r>
            <a:r>
              <a:rPr lang="ru-RU" sz="2200" dirty="0" smtClean="0">
                <a:latin typeface="SimSun-ExtB"/>
                <a:cs typeface="SimSun-ExtB"/>
              </a:rPr>
              <a:t>лет)Национальный </a:t>
            </a:r>
            <a:r>
              <a:rPr lang="ru-RU" sz="2200" dirty="0">
                <a:latin typeface="SimSun-ExtB"/>
                <a:cs typeface="SimSun-ExtB"/>
              </a:rPr>
              <a:t>университет </a:t>
            </a:r>
            <a:r>
              <a:rPr lang="ru-RU" sz="2200" dirty="0" err="1">
                <a:latin typeface="SimSun-ExtB"/>
                <a:cs typeface="SimSun-ExtB"/>
              </a:rPr>
              <a:t>Каннын-Вонджу</a:t>
            </a:r>
            <a:r>
              <a:rPr lang="ru-RU" sz="2200" dirty="0">
                <a:latin typeface="SimSun-ExtB"/>
                <a:cs typeface="SimSun-ExtB"/>
              </a:rPr>
              <a:t> (21 год)</a:t>
            </a:r>
            <a:endParaRPr sz="2200" dirty="0">
              <a:latin typeface="SimSun-ExtB"/>
              <a:cs typeface="SimSun-ExtB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52561" y="4230406"/>
            <a:ext cx="1901825" cy="1776095"/>
            <a:chOff x="6314442" y="3941533"/>
            <a:chExt cx="1901825" cy="1776095"/>
          </a:xfrm>
        </p:grpSpPr>
        <p:sp>
          <p:nvSpPr>
            <p:cNvPr id="5" name="object 5"/>
            <p:cNvSpPr/>
            <p:nvPr/>
          </p:nvSpPr>
          <p:spPr>
            <a:xfrm>
              <a:off x="6327142" y="3954233"/>
              <a:ext cx="1876425" cy="1750695"/>
            </a:xfrm>
            <a:custGeom>
              <a:avLst/>
              <a:gdLst/>
              <a:ahLst/>
              <a:cxnLst/>
              <a:rect l="l" t="t" r="r" b="b"/>
              <a:pathLst>
                <a:path w="1876425" h="1750695">
                  <a:moveTo>
                    <a:pt x="104010" y="1651330"/>
                  </a:moveTo>
                  <a:lnTo>
                    <a:pt x="184655" y="1329855"/>
                  </a:lnTo>
                  <a:lnTo>
                    <a:pt x="155111" y="1288140"/>
                  </a:lnTo>
                  <a:lnTo>
                    <a:pt x="128190" y="1245681"/>
                  </a:lnTo>
                  <a:lnTo>
                    <a:pt x="103878" y="1202572"/>
                  </a:lnTo>
                  <a:lnTo>
                    <a:pt x="82159" y="1158902"/>
                  </a:lnTo>
                  <a:lnTo>
                    <a:pt x="63019" y="1114765"/>
                  </a:lnTo>
                  <a:lnTo>
                    <a:pt x="46443" y="1070251"/>
                  </a:lnTo>
                  <a:lnTo>
                    <a:pt x="32416" y="1025452"/>
                  </a:lnTo>
                  <a:lnTo>
                    <a:pt x="20924" y="980461"/>
                  </a:lnTo>
                  <a:lnTo>
                    <a:pt x="11950" y="935368"/>
                  </a:lnTo>
                  <a:lnTo>
                    <a:pt x="5482" y="890266"/>
                  </a:lnTo>
                  <a:lnTo>
                    <a:pt x="1503" y="845245"/>
                  </a:lnTo>
                  <a:lnTo>
                    <a:pt x="0" y="800399"/>
                  </a:lnTo>
                  <a:lnTo>
                    <a:pt x="956" y="755818"/>
                  </a:lnTo>
                  <a:lnTo>
                    <a:pt x="4357" y="711594"/>
                  </a:lnTo>
                  <a:lnTo>
                    <a:pt x="10189" y="667820"/>
                  </a:lnTo>
                  <a:lnTo>
                    <a:pt x="18437" y="624586"/>
                  </a:lnTo>
                  <a:lnTo>
                    <a:pt x="29085" y="581984"/>
                  </a:lnTo>
                  <a:lnTo>
                    <a:pt x="42119" y="540106"/>
                  </a:lnTo>
                  <a:lnTo>
                    <a:pt x="57524" y="499044"/>
                  </a:lnTo>
                  <a:lnTo>
                    <a:pt x="75285" y="458889"/>
                  </a:lnTo>
                  <a:lnTo>
                    <a:pt x="95387" y="419733"/>
                  </a:lnTo>
                  <a:lnTo>
                    <a:pt x="117816" y="381668"/>
                  </a:lnTo>
                  <a:lnTo>
                    <a:pt x="142557" y="344786"/>
                  </a:lnTo>
                  <a:lnTo>
                    <a:pt x="169594" y="309177"/>
                  </a:lnTo>
                  <a:lnTo>
                    <a:pt x="198914" y="274935"/>
                  </a:lnTo>
                  <a:lnTo>
                    <a:pt x="230500" y="242150"/>
                  </a:lnTo>
                  <a:lnTo>
                    <a:pt x="264339" y="210914"/>
                  </a:lnTo>
                  <a:lnTo>
                    <a:pt x="300415" y="181319"/>
                  </a:lnTo>
                  <a:lnTo>
                    <a:pt x="338713" y="153457"/>
                  </a:lnTo>
                  <a:lnTo>
                    <a:pt x="379219" y="127419"/>
                  </a:lnTo>
                  <a:lnTo>
                    <a:pt x="418713" y="104998"/>
                  </a:lnTo>
                  <a:lnTo>
                    <a:pt x="459127" y="84800"/>
                  </a:lnTo>
                  <a:lnTo>
                    <a:pt x="500381" y="66806"/>
                  </a:lnTo>
                  <a:lnTo>
                    <a:pt x="542391" y="50998"/>
                  </a:lnTo>
                  <a:lnTo>
                    <a:pt x="585075" y="37358"/>
                  </a:lnTo>
                  <a:lnTo>
                    <a:pt x="628351" y="25867"/>
                  </a:lnTo>
                  <a:lnTo>
                    <a:pt x="672137" y="16506"/>
                  </a:lnTo>
                  <a:lnTo>
                    <a:pt x="716349" y="9257"/>
                  </a:lnTo>
                  <a:lnTo>
                    <a:pt x="760906" y="4102"/>
                  </a:lnTo>
                  <a:lnTo>
                    <a:pt x="805725" y="1023"/>
                  </a:lnTo>
                  <a:lnTo>
                    <a:pt x="850724" y="0"/>
                  </a:lnTo>
                  <a:lnTo>
                    <a:pt x="895820" y="1015"/>
                  </a:lnTo>
                  <a:lnTo>
                    <a:pt x="940931" y="4050"/>
                  </a:lnTo>
                  <a:lnTo>
                    <a:pt x="985974" y="9086"/>
                  </a:lnTo>
                  <a:lnTo>
                    <a:pt x="1030868" y="16105"/>
                  </a:lnTo>
                  <a:lnTo>
                    <a:pt x="1075529" y="25089"/>
                  </a:lnTo>
                  <a:lnTo>
                    <a:pt x="1119875" y="36018"/>
                  </a:lnTo>
                  <a:lnTo>
                    <a:pt x="1163824" y="48875"/>
                  </a:lnTo>
                  <a:lnTo>
                    <a:pt x="1207294" y="63641"/>
                  </a:lnTo>
                  <a:lnTo>
                    <a:pt x="1250201" y="80297"/>
                  </a:lnTo>
                  <a:lnTo>
                    <a:pt x="1292464" y="98826"/>
                  </a:lnTo>
                  <a:lnTo>
                    <a:pt x="1334001" y="119208"/>
                  </a:lnTo>
                  <a:lnTo>
                    <a:pt x="1374728" y="141425"/>
                  </a:lnTo>
                  <a:lnTo>
                    <a:pt x="1414563" y="165459"/>
                  </a:lnTo>
                  <a:lnTo>
                    <a:pt x="1453424" y="191292"/>
                  </a:lnTo>
                  <a:lnTo>
                    <a:pt x="1491229" y="218903"/>
                  </a:lnTo>
                  <a:lnTo>
                    <a:pt x="1527895" y="248277"/>
                  </a:lnTo>
                  <a:lnTo>
                    <a:pt x="1563340" y="279393"/>
                  </a:lnTo>
                  <a:lnTo>
                    <a:pt x="1597481" y="312233"/>
                  </a:lnTo>
                  <a:lnTo>
                    <a:pt x="1630235" y="346779"/>
                  </a:lnTo>
                  <a:lnTo>
                    <a:pt x="1661521" y="383013"/>
                  </a:lnTo>
                  <a:lnTo>
                    <a:pt x="1691256" y="420916"/>
                  </a:lnTo>
                  <a:lnTo>
                    <a:pt x="1720801" y="462643"/>
                  </a:lnTo>
                  <a:lnTo>
                    <a:pt x="1747722" y="505113"/>
                  </a:lnTo>
                  <a:lnTo>
                    <a:pt x="1772034" y="548234"/>
                  </a:lnTo>
                  <a:lnTo>
                    <a:pt x="1793753" y="591913"/>
                  </a:lnTo>
                  <a:lnTo>
                    <a:pt x="1812893" y="636060"/>
                  </a:lnTo>
                  <a:lnTo>
                    <a:pt x="1829469" y="680582"/>
                  </a:lnTo>
                  <a:lnTo>
                    <a:pt x="1843496" y="725388"/>
                  </a:lnTo>
                  <a:lnTo>
                    <a:pt x="1854988" y="770387"/>
                  </a:lnTo>
                  <a:lnTo>
                    <a:pt x="1863961" y="815486"/>
                  </a:lnTo>
                  <a:lnTo>
                    <a:pt x="1870430" y="860595"/>
                  </a:lnTo>
                  <a:lnTo>
                    <a:pt x="1874409" y="905620"/>
                  </a:lnTo>
                  <a:lnTo>
                    <a:pt x="1875912" y="950471"/>
                  </a:lnTo>
                  <a:lnTo>
                    <a:pt x="1874956" y="995057"/>
                  </a:lnTo>
                  <a:lnTo>
                    <a:pt x="1871555" y="1039284"/>
                  </a:lnTo>
                  <a:lnTo>
                    <a:pt x="1865723" y="1083062"/>
                  </a:lnTo>
                  <a:lnTo>
                    <a:pt x="1857475" y="1126299"/>
                  </a:lnTo>
                  <a:lnTo>
                    <a:pt x="1846827" y="1168904"/>
                  </a:lnTo>
                  <a:lnTo>
                    <a:pt x="1833793" y="1210784"/>
                  </a:lnTo>
                  <a:lnTo>
                    <a:pt x="1818388" y="1251848"/>
                  </a:lnTo>
                  <a:lnTo>
                    <a:pt x="1800627" y="1292004"/>
                  </a:lnTo>
                  <a:lnTo>
                    <a:pt x="1780525" y="1331161"/>
                  </a:lnTo>
                  <a:lnTo>
                    <a:pt x="1758096" y="1369227"/>
                  </a:lnTo>
                  <a:lnTo>
                    <a:pt x="1733355" y="1406111"/>
                  </a:lnTo>
                  <a:lnTo>
                    <a:pt x="1706318" y="1441720"/>
                  </a:lnTo>
                  <a:lnTo>
                    <a:pt x="1676998" y="1475962"/>
                  </a:lnTo>
                  <a:lnTo>
                    <a:pt x="1645412" y="1508748"/>
                  </a:lnTo>
                  <a:lnTo>
                    <a:pt x="1611573" y="1539984"/>
                  </a:lnTo>
                  <a:lnTo>
                    <a:pt x="1575497" y="1569579"/>
                  </a:lnTo>
                  <a:lnTo>
                    <a:pt x="1537199" y="1597441"/>
                  </a:lnTo>
                  <a:lnTo>
                    <a:pt x="1496692" y="1623479"/>
                  </a:lnTo>
                  <a:lnTo>
                    <a:pt x="1456044" y="1646495"/>
                  </a:lnTo>
                  <a:lnTo>
                    <a:pt x="1414272" y="1667205"/>
                  </a:lnTo>
                  <a:lnTo>
                    <a:pt x="1371473" y="1685613"/>
                  </a:lnTo>
                  <a:lnTo>
                    <a:pt x="1327745" y="1701723"/>
                  </a:lnTo>
                  <a:lnTo>
                    <a:pt x="1283183" y="1715540"/>
                  </a:lnTo>
                  <a:lnTo>
                    <a:pt x="1237884" y="1727069"/>
                  </a:lnTo>
                  <a:lnTo>
                    <a:pt x="1191946" y="1736313"/>
                  </a:lnTo>
                  <a:lnTo>
                    <a:pt x="1145464" y="1743276"/>
                  </a:lnTo>
                  <a:lnTo>
                    <a:pt x="1098536" y="1747963"/>
                  </a:lnTo>
                  <a:lnTo>
                    <a:pt x="1051259" y="1750379"/>
                  </a:lnTo>
                  <a:lnTo>
                    <a:pt x="1003728" y="1750527"/>
                  </a:lnTo>
                  <a:lnTo>
                    <a:pt x="956041" y="1748412"/>
                  </a:lnTo>
                  <a:lnTo>
                    <a:pt x="908294" y="1744037"/>
                  </a:lnTo>
                  <a:lnTo>
                    <a:pt x="860584" y="1737409"/>
                  </a:lnTo>
                  <a:lnTo>
                    <a:pt x="813008" y="1728529"/>
                  </a:lnTo>
                  <a:lnTo>
                    <a:pt x="765662" y="1717404"/>
                  </a:lnTo>
                  <a:lnTo>
                    <a:pt x="718643" y="1704037"/>
                  </a:lnTo>
                  <a:lnTo>
                    <a:pt x="672048" y="1688433"/>
                  </a:lnTo>
                  <a:lnTo>
                    <a:pt x="625974" y="1670595"/>
                  </a:lnTo>
                  <a:lnTo>
                    <a:pt x="580517" y="1650528"/>
                  </a:lnTo>
                  <a:lnTo>
                    <a:pt x="535773" y="1628237"/>
                  </a:lnTo>
                  <a:lnTo>
                    <a:pt x="491841" y="1603725"/>
                  </a:lnTo>
                  <a:lnTo>
                    <a:pt x="448815" y="1576997"/>
                  </a:lnTo>
                  <a:lnTo>
                    <a:pt x="104010" y="165133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0675" y="4437125"/>
              <a:ext cx="1475978" cy="828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346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>
            <a:spLocks noGrp="1"/>
          </p:cNvSpPr>
          <p:nvPr>
            <p:ph type="title"/>
          </p:nvPr>
        </p:nvSpPr>
        <p:spPr>
          <a:xfrm>
            <a:off x="61546" y="0"/>
            <a:ext cx="8416222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0675" rIns="0" bIns="0" anchor="t" anchorCtr="0">
            <a:spAutoFit/>
          </a:bodyPr>
          <a:lstStyle/>
          <a:p>
            <a:pPr marL="176085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Экономический</a:t>
            </a:r>
            <a:r>
              <a:rPr lang="en-US" dirty="0"/>
              <a:t> </a:t>
            </a:r>
            <a:r>
              <a:rPr lang="en-US" dirty="0" err="1"/>
              <a:t>перелом</a:t>
            </a:r>
            <a:r>
              <a:rPr lang="en-US" dirty="0"/>
              <a:t> (1)</a:t>
            </a:r>
            <a:endParaRPr dirty="0"/>
          </a:p>
        </p:txBody>
      </p:sp>
      <p:pic>
        <p:nvPicPr>
          <p:cNvPr id="257" name="Google Shape;25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46" y="1340827"/>
            <a:ext cx="8133715" cy="4752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>
            <a:spLocks noGrp="1"/>
          </p:cNvSpPr>
          <p:nvPr>
            <p:ph type="title"/>
          </p:nvPr>
        </p:nvSpPr>
        <p:spPr>
          <a:xfrm>
            <a:off x="402437" y="46735"/>
            <a:ext cx="83391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025" rIns="0" bIns="0" anchor="t" anchorCtr="0">
            <a:spAutoFit/>
          </a:bodyPr>
          <a:lstStyle/>
          <a:p>
            <a:pPr marL="17849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Экономический перелом (2)</a:t>
            </a:r>
            <a:endParaRPr/>
          </a:p>
        </p:txBody>
      </p:sp>
      <p:pic>
        <p:nvPicPr>
          <p:cNvPr id="263" name="Google Shape;26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37" y="963931"/>
            <a:ext cx="8352917" cy="5842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>
            <a:spLocks noGrp="1"/>
          </p:cNvSpPr>
          <p:nvPr>
            <p:ph type="title"/>
          </p:nvPr>
        </p:nvSpPr>
        <p:spPr>
          <a:xfrm>
            <a:off x="402437" y="46735"/>
            <a:ext cx="83391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4000" rIns="0" bIns="0" anchor="t" anchorCtr="0">
            <a:spAutoFit/>
          </a:bodyPr>
          <a:lstStyle/>
          <a:p>
            <a:pPr marL="17741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Экономический перелом (3)</a:t>
            </a:r>
            <a:endParaRPr/>
          </a:p>
        </p:txBody>
      </p:sp>
      <p:pic>
        <p:nvPicPr>
          <p:cNvPr id="269" name="Google Shape;26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468" y="999678"/>
            <a:ext cx="8698992" cy="581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>
            <a:spLocks noGrp="1"/>
          </p:cNvSpPr>
          <p:nvPr>
            <p:ph type="title"/>
          </p:nvPr>
        </p:nvSpPr>
        <p:spPr>
          <a:xfrm>
            <a:off x="12" y="10"/>
            <a:ext cx="83391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3900" rIns="0" bIns="0" anchor="t" anchorCtr="0">
            <a:spAutoFit/>
          </a:bodyPr>
          <a:lstStyle/>
          <a:p>
            <a:pPr marL="17849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Экономический перелом (4)</a:t>
            </a:r>
            <a:endParaRPr/>
          </a:p>
        </p:txBody>
      </p:sp>
      <p:sp>
        <p:nvSpPr>
          <p:cNvPr id="275" name="Google Shape;275;p33"/>
          <p:cNvSpPr txBox="1"/>
          <p:nvPr/>
        </p:nvSpPr>
        <p:spPr>
          <a:xfrm>
            <a:off x="535940" y="1257869"/>
            <a:ext cx="7506900" cy="5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1"/>
              <a:t>Много примеров по ошибкам соседей</a:t>
            </a:r>
            <a:endParaRPr sz="3150">
              <a:latin typeface="Arial"/>
              <a:ea typeface="Arial"/>
              <a:cs typeface="Arial"/>
              <a:sym typeface="Arial"/>
            </a:endParaRPr>
          </a:p>
          <a:p>
            <a:pPr marL="354965" lvl="0" indent="-342265" algn="l" rtl="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Mьянма vs. Тайлан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54965" lvl="0" indent="-342265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Венесуэла vs. Колумбия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54965" lvl="0" indent="-342265" algn="l" rtl="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Северная Корея vs. Южная Корея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2690"/>
              </a:spcBef>
              <a:spcAft>
                <a:spcPts val="0"/>
              </a:spcAft>
              <a:buNone/>
            </a:pP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i="1">
                <a:solidFill>
                  <a:srgbClr val="006FC0"/>
                </a:solidFill>
              </a:rPr>
              <a:t>Есть страна, которая поднялась</a:t>
            </a:r>
            <a:endParaRPr sz="3150" i="1">
              <a:solidFill>
                <a:srgbClr val="006FC0"/>
              </a:solidFill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i="1">
                <a:solidFill>
                  <a:srgbClr val="006FC0"/>
                </a:solidFill>
              </a:rPr>
              <a:t>с низшего уровня до страны с высоким доходом за 34 года.</a:t>
            </a:r>
            <a:endParaRPr sz="3150" i="1">
              <a:solidFill>
                <a:srgbClr val="006FC0"/>
              </a:solidFill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i="1">
                <a:solidFill>
                  <a:srgbClr val="006FC0"/>
                </a:solidFill>
              </a:rPr>
              <a:t>Это…</a:t>
            </a:r>
            <a:endParaRPr sz="3150" i="1">
              <a:solidFill>
                <a:srgbClr val="006F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ctrTitle"/>
          </p:nvPr>
        </p:nvSpPr>
        <p:spPr>
          <a:xfrm>
            <a:off x="3596894" y="1604009"/>
            <a:ext cx="1950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2575" rIns="0" bIns="0" anchor="t" anchorCtr="0">
            <a:spAutoFit/>
          </a:bodyPr>
          <a:lstStyle/>
          <a:p>
            <a:pPr marL="355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6FC0"/>
                </a:solidFill>
              </a:rPr>
              <a:t>Глава 3</a:t>
            </a:r>
            <a:endParaRPr sz="3200"/>
          </a:p>
        </p:txBody>
      </p:sp>
      <p:sp>
        <p:nvSpPr>
          <p:cNvPr id="185" name="Google Shape;185;p19"/>
          <p:cNvSpPr txBox="1"/>
          <p:nvPr/>
        </p:nvSpPr>
        <p:spPr>
          <a:xfrm>
            <a:off x="492600" y="2640563"/>
            <a:ext cx="86514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706120" marR="5080" lvl="0" indent="-6940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Эталоны моделей Кыргызстана?</a:t>
            </a:r>
            <a:endParaRPr sz="40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402437" y="46735"/>
            <a:ext cx="83391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1590" lvl="0" indent="0" algn="ctr" rtl="0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Критерии отбора:</a:t>
            </a:r>
            <a:endParaRPr/>
          </a:p>
          <a:p>
            <a:pPr marL="21590" lvl="0" indent="0" algn="ctr" rtl="0">
              <a:lnSpc>
                <a:spcPct val="1178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50" i="1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Передовой опыт и схожесть условий</a:t>
            </a:r>
            <a:endParaRPr sz="32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402437" y="1515649"/>
            <a:ext cx="8339100" cy="456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0475" rIns="0" bIns="0" anchor="t" anchorCtr="0">
            <a:spAutoFit/>
          </a:bodyPr>
          <a:lstStyle/>
          <a:p>
            <a:pPr marL="468630" lvl="0" indent="-4559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lgun Gothic"/>
              <a:buAutoNum type="arabicPeriod"/>
            </a:pP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Страны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с </a:t>
            </a: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высоким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уровнем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дохода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и </a:t>
            </a: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демократическим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строем</a:t>
            </a:r>
            <a:endParaRPr sz="32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468630" lvl="0" indent="-45593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SzPts val="3200"/>
              <a:buFont typeface="Malgun Gothic"/>
              <a:buAutoNum type="arabicPeriod"/>
            </a:pP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Схожая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география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и </a:t>
            </a: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демография</a:t>
            </a:r>
            <a:endParaRPr sz="32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468630" lvl="0" indent="-45593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3200"/>
              <a:buFont typeface="Malgun Gothic"/>
              <a:buAutoNum type="arabicPeriod"/>
            </a:pP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Промышленное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сходство</a:t>
            </a:r>
            <a:endParaRPr sz="32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468630" lvl="0" indent="-45593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3200"/>
              <a:buFont typeface="Malgun Gothic"/>
              <a:buAutoNum type="arabicPeriod"/>
            </a:pP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Общая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история</a:t>
            </a:r>
            <a:endParaRPr sz="32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468630" lvl="0" indent="-45593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SzPts val="3200"/>
              <a:buFont typeface="Malgun Gothic"/>
              <a:buAutoNum type="arabicPeriod"/>
            </a:pP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Исламская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или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славянская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культура</a:t>
            </a:r>
            <a:endParaRPr sz="32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468630" lvl="0" indent="-45593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3200"/>
              <a:buFont typeface="Malgun Gothic"/>
              <a:buAutoNum type="arabicPeriod"/>
            </a:pP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Примеры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успешного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экономического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роста</a:t>
            </a:r>
            <a:endParaRPr sz="3200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804912" y="10"/>
            <a:ext cx="83391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2800" rIns="0" bIns="0" anchor="t" anchorCtr="0">
            <a:spAutoFit/>
          </a:bodyPr>
          <a:lstStyle/>
          <a:p>
            <a:pPr marL="180911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Процесс</a:t>
            </a:r>
            <a:r>
              <a:rPr lang="en-US" dirty="0"/>
              <a:t> и </a:t>
            </a:r>
            <a:r>
              <a:rPr lang="en-US" dirty="0" err="1"/>
              <a:t>отбор</a:t>
            </a:r>
            <a:endParaRPr dirty="0"/>
          </a:p>
        </p:txBody>
      </p:sp>
      <p:sp>
        <p:nvSpPr>
          <p:cNvPr id="197" name="Google Shape;197;p21"/>
          <p:cNvSpPr txBox="1"/>
          <p:nvPr/>
        </p:nvSpPr>
        <p:spPr>
          <a:xfrm>
            <a:off x="1179067" y="2744700"/>
            <a:ext cx="25794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8900" rIns="0" bIns="0" anchor="t" anchorCtr="0">
            <a:spAutoFit/>
          </a:bodyPr>
          <a:lstStyle/>
          <a:p>
            <a:pPr marL="863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 </a:t>
            </a:r>
            <a:r>
              <a:rPr lang="en-US" sz="2400" b="1" dirty="0" err="1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Рейтинг</a:t>
            </a:r>
            <a:r>
              <a:rPr lang="en-US" sz="2400" b="1" dirty="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&gt;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8630" lvl="0" indent="-455930" algn="l" rtl="0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3200"/>
              <a:buFont typeface="Malgun Gothic"/>
              <a:buAutoNum type="arabicPeriod"/>
            </a:pP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Ирландия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sz="32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468630" lvl="0" indent="-44958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3100"/>
              <a:buFont typeface="Malgun Gothic"/>
              <a:buAutoNum type="arabicPeriod"/>
            </a:pPr>
            <a:r>
              <a:rPr lang="en-US" sz="3100" dirty="0" err="1">
                <a:latin typeface="Malgun Gothic"/>
                <a:ea typeface="Malgun Gothic"/>
                <a:cs typeface="Malgun Gothic"/>
                <a:sym typeface="Malgun Gothic"/>
              </a:rPr>
              <a:t>Швейцария</a:t>
            </a:r>
            <a:endParaRPr sz="31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468630" lvl="0" indent="-45593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3200"/>
              <a:buFont typeface="Malgun Gothic"/>
              <a:buAutoNum type="arabicPeriod"/>
            </a:pP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Дания</a:t>
            </a:r>
            <a:endParaRPr sz="32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468630" lvl="0" indent="-45593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3200"/>
              <a:buFont typeface="Malgun Gothic"/>
              <a:buAutoNum type="arabicPeriod"/>
            </a:pP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Австрия</a:t>
            </a:r>
            <a:endParaRPr sz="32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468630" lvl="0" indent="-45593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3200"/>
              <a:buFont typeface="Malgun Gothic"/>
              <a:buAutoNum type="arabicPeriod"/>
            </a:pP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Сингапур</a:t>
            </a:r>
            <a:endParaRPr sz="3200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5751703" y="3256500"/>
            <a:ext cx="2064900" cy="24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9850" rIns="0" bIns="0" anchor="t" anchorCtr="0">
            <a:spAutoFit/>
          </a:bodyPr>
          <a:lstStyle/>
          <a:p>
            <a:pPr marL="468630" lvl="0" indent="-4559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lgun Gothic"/>
              <a:buAutoNum type="arabicPeriod" startAt="6"/>
            </a:pP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ОАЭ</a:t>
            </a:r>
            <a:endParaRPr sz="32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468630" lvl="0" indent="-45593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3200"/>
              <a:buFont typeface="Malgun Gothic"/>
              <a:buAutoNum type="arabicPeriod" startAt="6"/>
            </a:pP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Тайвань</a:t>
            </a:r>
            <a:endParaRPr sz="32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468630" lvl="0" indent="-45593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3200"/>
              <a:buFont typeface="Malgun Gothic"/>
              <a:buAutoNum type="arabicPeriod" startAt="6"/>
            </a:pP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Венгрия</a:t>
            </a:r>
            <a:endParaRPr sz="32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468630" lvl="0" indent="-43688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SzPts val="2900"/>
              <a:buFont typeface="Malgun Gothic"/>
              <a:buAutoNum type="arabicPeriod" startAt="6"/>
            </a:pPr>
            <a:r>
              <a:rPr lang="en-US" sz="2900" dirty="0" err="1">
                <a:latin typeface="Malgun Gothic"/>
                <a:ea typeface="Malgun Gothic"/>
                <a:cs typeface="Malgun Gothic"/>
                <a:sym typeface="Malgun Gothic"/>
              </a:rPr>
              <a:t>Болгария</a:t>
            </a:r>
            <a:endParaRPr sz="29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468630" lvl="0" indent="-43688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SzPts val="2900"/>
              <a:buFont typeface="Malgun Gothic"/>
              <a:buAutoNum type="arabicPeriod" startAt="6"/>
            </a:pPr>
            <a:r>
              <a:rPr lang="en-US" sz="2900" dirty="0" err="1">
                <a:latin typeface="Malgun Gothic"/>
                <a:ea typeface="Malgun Gothic"/>
                <a:cs typeface="Malgun Gothic"/>
                <a:sym typeface="Malgun Gothic"/>
              </a:rPr>
              <a:t>Корея</a:t>
            </a:r>
            <a:endParaRPr sz="2900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1403603" y="1394726"/>
            <a:ext cx="6696709" cy="916261"/>
          </a:xfrm>
          <a:prstGeom prst="rect">
            <a:avLst/>
          </a:prstGeom>
          <a:noFill/>
          <a:ln w="38100" cap="flat" cmpd="sng">
            <a:solidFill>
              <a:srgbClr val="385D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97800" rIns="0" bIns="0" anchor="t" anchorCtr="0">
            <a:spAutoFit/>
          </a:bodyPr>
          <a:lstStyle/>
          <a:p>
            <a:pPr marL="17741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21	</a:t>
            </a:r>
            <a:r>
              <a:rPr lang="ru-RU" sz="4000" b="1" dirty="0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  </a:t>
            </a:r>
            <a:r>
              <a:rPr lang="en-US" sz="4000" b="1" dirty="0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10</a:t>
            </a:r>
            <a:endParaRPr sz="4000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4409947" y="1808860"/>
            <a:ext cx="684530" cy="396240"/>
          </a:xfrm>
          <a:custGeom>
            <a:avLst/>
            <a:gdLst/>
            <a:ahLst/>
            <a:cxnLst/>
            <a:rect l="l" t="t" r="r" b="b"/>
            <a:pathLst>
              <a:path w="684529" h="396239" extrusionOk="0">
                <a:moveTo>
                  <a:pt x="0" y="98933"/>
                </a:moveTo>
                <a:lnTo>
                  <a:pt x="486028" y="98933"/>
                </a:lnTo>
                <a:lnTo>
                  <a:pt x="486028" y="0"/>
                </a:lnTo>
                <a:lnTo>
                  <a:pt x="684149" y="197992"/>
                </a:lnTo>
                <a:lnTo>
                  <a:pt x="486028" y="395986"/>
                </a:lnTo>
                <a:lnTo>
                  <a:pt x="486028" y="297052"/>
                </a:lnTo>
                <a:lnTo>
                  <a:pt x="0" y="297052"/>
                </a:lnTo>
                <a:lnTo>
                  <a:pt x="0" y="98933"/>
                </a:lnTo>
                <a:close/>
              </a:path>
            </a:pathLst>
          </a:custGeom>
          <a:noFill/>
          <a:ln w="25400" cap="flat" cmpd="sng">
            <a:solidFill>
              <a:srgbClr val="385D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1496156" y="0"/>
            <a:ext cx="71241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Фокусные области для эталонных моделей</a:t>
            </a:r>
            <a:endParaRPr/>
          </a:p>
        </p:txBody>
      </p:sp>
      <p:pic>
        <p:nvPicPr>
          <p:cNvPr id="206" name="Google Shape;20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837" y="1110694"/>
            <a:ext cx="6802113" cy="4972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>
            <a:spLocks noGrp="1"/>
          </p:cNvSpPr>
          <p:nvPr>
            <p:ph type="ctrTitle"/>
          </p:nvPr>
        </p:nvSpPr>
        <p:spPr>
          <a:xfrm>
            <a:off x="3596894" y="1604009"/>
            <a:ext cx="1950300" cy="1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17375" rIns="0" bIns="0" anchor="t" anchorCtr="0">
            <a:spAutoFit/>
          </a:bodyPr>
          <a:lstStyle/>
          <a:p>
            <a:pPr marL="355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6FC0"/>
                </a:solidFill>
              </a:rPr>
              <a:t>Глава 4</a:t>
            </a:r>
            <a:endParaRPr sz="3200"/>
          </a:p>
        </p:txBody>
      </p:sp>
      <p:sp>
        <p:nvSpPr>
          <p:cNvPr id="212" name="Google Shape;212;p23"/>
          <p:cNvSpPr txBox="1"/>
          <p:nvPr/>
        </p:nvSpPr>
        <p:spPr>
          <a:xfrm>
            <a:off x="1758823" y="3081985"/>
            <a:ext cx="56463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Что следует сделать?</a:t>
            </a:r>
            <a:endParaRPr sz="40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546300" y="0"/>
            <a:ext cx="6084900" cy="16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r>
              <a:rPr lang="en-US" dirty="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endParaRPr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Преодолеть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экономическую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стагнацию</a:t>
            </a:r>
            <a:endParaRPr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837698" y="1686904"/>
            <a:ext cx="7872000" cy="23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динамичному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государству-хабу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Центральной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Азии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None/>
            </a:pP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082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49452A"/>
                </a:solidFill>
                <a:latin typeface="Malgun Gothic"/>
                <a:ea typeface="Malgun Gothic"/>
                <a:cs typeface="Malgun Gothic"/>
                <a:sym typeface="Malgun Gothic"/>
              </a:rPr>
              <a:t>Быть</a:t>
            </a:r>
            <a:r>
              <a:rPr lang="en-US" sz="3200" b="1" dirty="0">
                <a:solidFill>
                  <a:srgbClr val="49452A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3200" b="1" dirty="0" err="1">
                <a:solidFill>
                  <a:srgbClr val="49452A"/>
                </a:solidFill>
                <a:latin typeface="Malgun Gothic"/>
                <a:ea typeface="Malgun Gothic"/>
                <a:cs typeface="Malgun Gothic"/>
                <a:sym typeface="Malgun Gothic"/>
              </a:rPr>
              <a:t>умным</a:t>
            </a:r>
            <a:r>
              <a:rPr lang="en-US" sz="3200" b="1" dirty="0">
                <a:solidFill>
                  <a:srgbClr val="49452A"/>
                </a:solidFill>
                <a:latin typeface="Malgun Gothic"/>
                <a:ea typeface="Malgun Gothic"/>
                <a:cs typeface="Malgun Gothic"/>
                <a:sym typeface="Malgun Gothic"/>
              </a:rPr>
              <a:t> в «</a:t>
            </a:r>
            <a:r>
              <a:rPr lang="en-US" sz="3200" b="1" dirty="0" err="1">
                <a:solidFill>
                  <a:srgbClr val="49452A"/>
                </a:solidFill>
                <a:latin typeface="Malgun Gothic"/>
                <a:ea typeface="Malgun Gothic"/>
                <a:cs typeface="Malgun Gothic"/>
                <a:sym typeface="Malgun Gothic"/>
              </a:rPr>
              <a:t>играх</a:t>
            </a:r>
            <a:r>
              <a:rPr lang="en-US" sz="3200" b="1" dirty="0">
                <a:solidFill>
                  <a:srgbClr val="49452A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3200" b="1" dirty="0" err="1">
                <a:solidFill>
                  <a:srgbClr val="49452A"/>
                </a:solidFill>
                <a:latin typeface="Malgun Gothic"/>
                <a:ea typeface="Malgun Gothic"/>
                <a:cs typeface="Malgun Gothic"/>
                <a:sym typeface="Malgun Gothic"/>
              </a:rPr>
              <a:t>роста</a:t>
            </a:r>
            <a:r>
              <a:rPr lang="en-US" sz="3200" b="1" dirty="0">
                <a:solidFill>
                  <a:srgbClr val="49452A"/>
                </a:solidFill>
                <a:latin typeface="Malgun Gothic"/>
                <a:ea typeface="Malgun Gothic"/>
                <a:cs typeface="Malgun Gothic"/>
                <a:sym typeface="Malgun Gothic"/>
              </a:rPr>
              <a:t>»:</a:t>
            </a:r>
            <a:endParaRPr sz="3200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1108347" y="4572007"/>
            <a:ext cx="69273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065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9452A"/>
                </a:solidFill>
                <a:latin typeface="Malgun Gothic"/>
                <a:ea typeface="Malgun Gothic"/>
                <a:cs typeface="Malgun Gothic"/>
                <a:sym typeface="Malgun Gothic"/>
              </a:rPr>
              <a:t>Альтернативные стратегии развития Кыргызской Республики</a:t>
            </a:r>
            <a:endParaRPr sz="320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3350" b="1" i="1">
                <a:solidFill>
                  <a:srgbClr val="00AFEF"/>
                </a:solidFill>
              </a:rPr>
              <a:t>«Смена полосы движения»</a:t>
            </a:r>
            <a:endParaRPr sz="3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4232909" y="2771775"/>
            <a:ext cx="504190" cy="657225"/>
          </a:xfrm>
          <a:custGeom>
            <a:avLst/>
            <a:gdLst/>
            <a:ahLst/>
            <a:cxnLst/>
            <a:rect l="l" t="t" r="r" b="b"/>
            <a:pathLst>
              <a:path w="504189" h="657225" extrusionOk="0">
                <a:moveTo>
                  <a:pt x="0" y="404749"/>
                </a:moveTo>
                <a:lnTo>
                  <a:pt x="125984" y="404749"/>
                </a:lnTo>
                <a:lnTo>
                  <a:pt x="125984" y="0"/>
                </a:lnTo>
                <a:lnTo>
                  <a:pt x="378078" y="0"/>
                </a:lnTo>
                <a:lnTo>
                  <a:pt x="378078" y="404749"/>
                </a:lnTo>
                <a:lnTo>
                  <a:pt x="504063" y="404749"/>
                </a:lnTo>
                <a:lnTo>
                  <a:pt x="251967" y="656844"/>
                </a:lnTo>
                <a:lnTo>
                  <a:pt x="0" y="404749"/>
                </a:lnTo>
                <a:close/>
              </a:path>
            </a:pathLst>
          </a:custGeom>
          <a:noFill/>
          <a:ln w="25400" cap="flat" cmpd="sng">
            <a:solidFill>
              <a:srgbClr val="385D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2909" y="3956050"/>
            <a:ext cx="566737" cy="68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/>
        </p:nvSpPr>
        <p:spPr>
          <a:xfrm>
            <a:off x="1026058" y="1738760"/>
            <a:ext cx="7091100" cy="27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 b="1" i="1" dirty="0" err="1">
                <a:solidFill>
                  <a:srgbClr val="938953"/>
                </a:solidFill>
              </a:rPr>
              <a:t>Когда</a:t>
            </a:r>
            <a:r>
              <a:rPr lang="en-US" sz="3050" b="1" i="1" dirty="0">
                <a:solidFill>
                  <a:srgbClr val="938953"/>
                </a:solidFill>
              </a:rPr>
              <a:t> Кыргызская </a:t>
            </a:r>
            <a:r>
              <a:rPr lang="en-US" sz="3050" b="1" i="1" dirty="0" err="1">
                <a:solidFill>
                  <a:srgbClr val="938953"/>
                </a:solidFill>
              </a:rPr>
              <a:t>Республика</a:t>
            </a:r>
            <a:r>
              <a:rPr lang="en-US" sz="3050" b="1" i="1" dirty="0">
                <a:solidFill>
                  <a:srgbClr val="938953"/>
                </a:solidFill>
              </a:rPr>
              <a:t> </a:t>
            </a:r>
            <a:r>
              <a:rPr lang="en-US" sz="3050" b="1" i="1" dirty="0" err="1">
                <a:solidFill>
                  <a:srgbClr val="938953"/>
                </a:solidFill>
              </a:rPr>
              <a:t>станет</a:t>
            </a:r>
            <a:r>
              <a:rPr lang="en-US" sz="3050" b="1" i="1" dirty="0">
                <a:solidFill>
                  <a:srgbClr val="938953"/>
                </a:solidFill>
              </a:rPr>
              <a:t> </a:t>
            </a:r>
            <a:r>
              <a:rPr lang="en-US" sz="3050" b="1" i="1" dirty="0" err="1">
                <a:solidFill>
                  <a:srgbClr val="938953"/>
                </a:solidFill>
              </a:rPr>
              <a:t>богатой</a:t>
            </a:r>
            <a:r>
              <a:rPr lang="en-US" sz="3050" b="1" i="1" dirty="0">
                <a:solidFill>
                  <a:srgbClr val="938953"/>
                </a:solidFill>
              </a:rPr>
              <a:t>?</a:t>
            </a:r>
            <a:endParaRPr sz="3050" dirty="0">
              <a:latin typeface="Arial"/>
              <a:ea typeface="Arial"/>
              <a:cs typeface="Arial"/>
              <a:sym typeface="Arial"/>
            </a:endParaRPr>
          </a:p>
          <a:p>
            <a:pPr marL="1270" lvl="0" indent="0" algn="ctr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None/>
            </a:pPr>
            <a:r>
              <a:rPr lang="en-US" sz="3050" b="1" i="1" dirty="0" err="1">
                <a:solidFill>
                  <a:srgbClr val="938953"/>
                </a:solidFill>
              </a:rPr>
              <a:t>Как</a:t>
            </a:r>
            <a:r>
              <a:rPr lang="en-US" sz="3050" b="1" i="1" dirty="0">
                <a:solidFill>
                  <a:srgbClr val="938953"/>
                </a:solidFill>
              </a:rPr>
              <a:t> </a:t>
            </a:r>
            <a:r>
              <a:rPr lang="en-US" sz="3050" b="1" i="1" dirty="0" err="1">
                <a:solidFill>
                  <a:srgbClr val="938953"/>
                </a:solidFill>
              </a:rPr>
              <a:t>догнать</a:t>
            </a:r>
            <a:r>
              <a:rPr lang="en-US" sz="3050" b="1" i="1" dirty="0">
                <a:solidFill>
                  <a:srgbClr val="938953"/>
                </a:solidFill>
              </a:rPr>
              <a:t> </a:t>
            </a:r>
            <a:r>
              <a:rPr lang="en-US" sz="3050" b="1" i="1" dirty="0" err="1">
                <a:solidFill>
                  <a:srgbClr val="938953"/>
                </a:solidFill>
              </a:rPr>
              <a:t>другие</a:t>
            </a:r>
            <a:r>
              <a:rPr lang="en-US" sz="3050" b="1" i="1" dirty="0">
                <a:solidFill>
                  <a:srgbClr val="938953"/>
                </a:solidFill>
              </a:rPr>
              <a:t> </a:t>
            </a:r>
            <a:r>
              <a:rPr lang="en-US" sz="3050" b="1" i="1" dirty="0" err="1">
                <a:solidFill>
                  <a:srgbClr val="938953"/>
                </a:solidFill>
              </a:rPr>
              <a:t>страны</a:t>
            </a:r>
            <a:r>
              <a:rPr lang="en-US" sz="3050" b="1" i="1" dirty="0">
                <a:solidFill>
                  <a:srgbClr val="938953"/>
                </a:solidFill>
              </a:rPr>
              <a:t>?</a:t>
            </a:r>
            <a:endParaRPr sz="30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None/>
            </a:pPr>
            <a:r>
              <a:rPr lang="en-US" sz="3050" b="1" i="1" dirty="0" err="1">
                <a:solidFill>
                  <a:srgbClr val="938953"/>
                </a:solidFill>
              </a:rPr>
              <a:t>Каковы</a:t>
            </a:r>
            <a:r>
              <a:rPr lang="en-US" sz="3050" b="1" i="1" dirty="0">
                <a:solidFill>
                  <a:srgbClr val="938953"/>
                </a:solidFill>
              </a:rPr>
              <a:t> </a:t>
            </a:r>
            <a:r>
              <a:rPr lang="en-US" sz="3050" b="1" i="1" dirty="0" err="1">
                <a:solidFill>
                  <a:srgbClr val="938953"/>
                </a:solidFill>
              </a:rPr>
              <a:t>стратегии</a:t>
            </a:r>
            <a:r>
              <a:rPr lang="en-US" sz="3050" b="1" i="1" dirty="0">
                <a:solidFill>
                  <a:srgbClr val="938953"/>
                </a:solidFill>
              </a:rPr>
              <a:t>?</a:t>
            </a:r>
            <a:endParaRPr sz="305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330200" y="46735"/>
            <a:ext cx="8673123" cy="144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700" rIns="0" bIns="0" anchor="t" anchorCtr="0">
            <a:spAutoFit/>
          </a:bodyPr>
          <a:lstStyle/>
          <a:p>
            <a:pPr marL="3492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0AFEF"/>
                </a:solidFill>
              </a:rPr>
              <a:t>Вопросы</a:t>
            </a:r>
            <a:r>
              <a:rPr lang="en-US" sz="3200" dirty="0">
                <a:solidFill>
                  <a:srgbClr val="00AFEF"/>
                </a:solidFill>
              </a:rPr>
              <a:t>, </a:t>
            </a:r>
            <a:r>
              <a:rPr lang="en-US" sz="3200" dirty="0" err="1">
                <a:solidFill>
                  <a:srgbClr val="00AFEF"/>
                </a:solidFill>
              </a:rPr>
              <a:t>которые</a:t>
            </a:r>
            <a:r>
              <a:rPr lang="en-US" sz="3200" dirty="0">
                <a:solidFill>
                  <a:srgbClr val="00AFEF"/>
                </a:solidFill>
              </a:rPr>
              <a:t> </a:t>
            </a:r>
            <a:r>
              <a:rPr lang="en-US" sz="3200" dirty="0" err="1">
                <a:solidFill>
                  <a:srgbClr val="00AFEF"/>
                </a:solidFill>
              </a:rPr>
              <a:t>не</a:t>
            </a:r>
            <a:r>
              <a:rPr lang="en-US" sz="3200" dirty="0">
                <a:solidFill>
                  <a:srgbClr val="00AFEF"/>
                </a:solidFill>
              </a:rPr>
              <a:t> </a:t>
            </a:r>
            <a:r>
              <a:rPr lang="en-US" sz="3200" dirty="0" err="1">
                <a:solidFill>
                  <a:srgbClr val="00AFEF"/>
                </a:solidFill>
              </a:rPr>
              <a:t>дают</a:t>
            </a:r>
            <a:r>
              <a:rPr lang="en-US" sz="3200" dirty="0">
                <a:solidFill>
                  <a:srgbClr val="00AFEF"/>
                </a:solidFill>
              </a:rPr>
              <a:t> </a:t>
            </a:r>
            <a:r>
              <a:rPr lang="en-US" sz="3200" dirty="0" err="1">
                <a:solidFill>
                  <a:srgbClr val="00AFEF"/>
                </a:solidFill>
              </a:rPr>
              <a:t>мне</a:t>
            </a:r>
            <a:r>
              <a:rPr lang="en-US" sz="3200" dirty="0">
                <a:solidFill>
                  <a:srgbClr val="00AFEF"/>
                </a:solidFill>
              </a:rPr>
              <a:t> </a:t>
            </a:r>
            <a:r>
              <a:rPr lang="en-US" sz="3200" dirty="0" err="1">
                <a:solidFill>
                  <a:srgbClr val="00AFEF"/>
                </a:solidFill>
              </a:rPr>
              <a:t>покоя</a:t>
            </a:r>
            <a:r>
              <a:rPr lang="en-US" sz="3200" dirty="0">
                <a:solidFill>
                  <a:srgbClr val="00AFEF"/>
                </a:solidFill>
              </a:rPr>
              <a:t>, </a:t>
            </a:r>
            <a:r>
              <a:rPr lang="en-US" sz="3200" dirty="0" err="1">
                <a:solidFill>
                  <a:srgbClr val="00AFEF"/>
                </a:solidFill>
              </a:rPr>
              <a:t>это</a:t>
            </a:r>
            <a:r>
              <a:rPr lang="en-US" sz="3200" dirty="0">
                <a:solidFill>
                  <a:srgbClr val="00AFEF"/>
                </a:solidFill>
              </a:rPr>
              <a:t>...</a:t>
            </a:r>
            <a:endParaRPr sz="3200" dirty="0"/>
          </a:p>
        </p:txBody>
      </p:sp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3246" y="4581100"/>
            <a:ext cx="3230753" cy="226644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"/>
          <p:cNvSpPr txBox="1"/>
          <p:nvPr/>
        </p:nvSpPr>
        <p:spPr>
          <a:xfrm>
            <a:off x="330200" y="5473395"/>
            <a:ext cx="52527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AFEF"/>
                </a:solidFill>
                <a:latin typeface="Malgun Gothic"/>
                <a:ea typeface="Malgun Gothic"/>
                <a:cs typeface="Malgun Gothic"/>
                <a:sym typeface="Malgun Gothic"/>
              </a:rPr>
              <a:t>『『Смена курса: Альтернативные стратегии развития Кыргызской Республики (2025-2075)』</a:t>
            </a:r>
            <a:endParaRPr sz="24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277360" y="61708"/>
            <a:ext cx="83391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2550" rIns="0" bIns="0" anchor="t" anchorCtr="0">
            <a:spAutoFit/>
          </a:bodyPr>
          <a:lstStyle/>
          <a:p>
            <a:pPr marL="11811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Механизм</a:t>
            </a:r>
            <a:r>
              <a:rPr lang="en-US" sz="3200" dirty="0">
                <a:solidFill>
                  <a:srgbClr val="000000"/>
                </a:solidFill>
              </a:rPr>
              <a:t> “</a:t>
            </a:r>
            <a:r>
              <a:rPr lang="en-US" sz="3350" i="1" dirty="0" err="1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Kыргызской</a:t>
            </a:r>
            <a:r>
              <a:rPr lang="en-US" sz="3350" i="1" dirty="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50" i="1" dirty="0" err="1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корпорации</a:t>
            </a:r>
            <a:r>
              <a:rPr lang="en-US" sz="3350" i="1" dirty="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5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33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6" y="776654"/>
            <a:ext cx="8053754" cy="536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1093981" y="117123"/>
            <a:ext cx="74319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396365" marR="5080" lvl="0" indent="-138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00000"/>
                </a:solidFill>
              </a:rPr>
              <a:t>Логическая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структура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стратегий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развития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Кыргызстана</a:t>
            </a:r>
            <a:endParaRPr sz="3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76671"/>
              </p:ext>
            </p:extLst>
          </p:nvPr>
        </p:nvGraphicFramePr>
        <p:xfrm>
          <a:off x="351693" y="1387436"/>
          <a:ext cx="8519746" cy="5020670"/>
        </p:xfrm>
        <a:graphic>
          <a:graphicData uri="http://schemas.openxmlformats.org/drawingml/2006/table">
            <a:tbl>
              <a:tblPr/>
              <a:tblGrid>
                <a:gridCol w="4273062"/>
                <a:gridCol w="4246684"/>
              </a:tblGrid>
              <a:tr h="242506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506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Objective (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Цель)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Выживание и Процветание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890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Goal (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Главная цель)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Государство мирового уровня —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Hub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» с постоянным нейтралитетом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51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Sub-Goal (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Подцель)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Построение общества «KEP» с принципами «FOCUS» — справедливость, открытость, чистота, позитив и безопасность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384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State Model (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Модель государства)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Адвокативное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 государство» (руководствуется принципами NIS, PPP, HRD — национальные инновационные системы, государственно-частное партнёрство, развитие человеческого капитала)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67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Meta-Policy (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Мета-политика)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«SDG 1» — стратегия, дипломатия, рост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67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Means (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Средства)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«SDG 2» — утончённость,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цифровизация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, глобализация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384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Strategic Areas (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Стратегические направления)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«FIRE TEAM»: пищевая промышленность, инфраструктура, денежные переводы, образование, туризм, электроэнергия, сельское хозяйство, горнодобывающая промышленность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67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Priority Policies (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Приоритетные политики)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«Национальная повестка 21»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National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Agenda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 21)</a:t>
                      </a:r>
                    </a:p>
                  </a:txBody>
                  <a:tcPr marL="17896" marR="17896" marT="8948" marB="8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76200"/>
            <a:ext cx="6287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solidFill>
                  <a:srgbClr val="4F81BC"/>
                </a:solidFill>
              </a:rPr>
              <a:t>Порядок реализации</a:t>
            </a:r>
            <a:endParaRPr spc="-10" dirty="0">
              <a:solidFill>
                <a:srgbClr val="4F81BC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143284"/>
            <a:ext cx="7456805" cy="472372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r>
              <a:rPr lang="ru-RU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1-я фаза</a:t>
            </a:r>
          </a:p>
          <a:p>
            <a:pPr>
              <a:buFont typeface="Arial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национальной цели</a:t>
            </a:r>
          </a:p>
          <a:p>
            <a:pPr>
              <a:buFont typeface="Arial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принципа деятельности нации – «ФОКУС»</a:t>
            </a:r>
          </a:p>
          <a:p>
            <a:pPr>
              <a:buFont typeface="Arial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реформа для создания «государства-адвоката»</a:t>
            </a:r>
          </a:p>
          <a:p>
            <a:pPr>
              <a:buFont typeface="Arial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/ поддержка элиты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>
              <a:buFont typeface="Arial"/>
              <a:buChar char="•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2-я </a:t>
            </a:r>
            <a:r>
              <a:rPr lang="ru-RU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</a:t>
            </a:r>
          </a:p>
          <a:p>
            <a:pPr>
              <a:buFont typeface="Arial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основанного на частной инициативе</a:t>
            </a:r>
          </a:p>
          <a:p>
            <a:pPr>
              <a:buFont typeface="Arial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благоприятной среды для бизнеса</a:t>
            </a:r>
          </a:p>
          <a:p>
            <a:pPr>
              <a:buFont typeface="Arial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внутренней безопасности</a:t>
            </a:r>
          </a:p>
          <a:p>
            <a:pPr>
              <a:buFont typeface="Arial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/ государственная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</a:t>
            </a:r>
          </a:p>
          <a:p>
            <a:pPr>
              <a:buFont typeface="Arial"/>
              <a:buChar char="•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3-я фаза</a:t>
            </a:r>
          </a:p>
          <a:p>
            <a:pPr>
              <a:buFont typeface="Arial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стратегических отраслей – «ОГНЕВАЯ КОМАНДА» (FIRE TEAM)</a:t>
            </a:r>
          </a:p>
          <a:p>
            <a:pPr>
              <a:buFont typeface="Arial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государственных предприятий (ГП)</a:t>
            </a:r>
          </a:p>
          <a:p>
            <a:pPr>
              <a:buFont typeface="Arial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большой стратегии в дипломатии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9192" y="5981313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  <a:tabLst>
                <a:tab pos="2489200" algn="l"/>
              </a:tabLst>
            </a:pPr>
            <a:r>
              <a:rPr lang="ru-RU" sz="2800" b="1" spc="-210" dirty="0">
                <a:solidFill>
                  <a:srgbClr val="FF0000"/>
                </a:solidFill>
                <a:latin typeface="Malgun Gothic"/>
                <a:cs typeface="Malgun Gothic"/>
              </a:rPr>
              <a:t>“Большой взрыв”</a:t>
            </a:r>
            <a:endParaRPr lang="ru-RU" sz="2800" dirty="0">
              <a:latin typeface="Malgun Gothic"/>
              <a:cs typeface="Malgun Gothic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584952" y="5943869"/>
            <a:ext cx="1152525" cy="576580"/>
          </a:xfrm>
          <a:custGeom>
            <a:avLst/>
            <a:gdLst/>
            <a:ahLst/>
            <a:cxnLst/>
            <a:rect l="l" t="t" r="r" b="b"/>
            <a:pathLst>
              <a:path w="1152525" h="576579">
                <a:moveTo>
                  <a:pt x="0" y="144018"/>
                </a:moveTo>
                <a:lnTo>
                  <a:pt x="864057" y="144018"/>
                </a:lnTo>
                <a:lnTo>
                  <a:pt x="864057" y="0"/>
                </a:lnTo>
                <a:lnTo>
                  <a:pt x="1152093" y="288023"/>
                </a:lnTo>
                <a:lnTo>
                  <a:pt x="864057" y="576059"/>
                </a:lnTo>
                <a:lnTo>
                  <a:pt x="864057" y="432041"/>
                </a:lnTo>
                <a:lnTo>
                  <a:pt x="0" y="432041"/>
                </a:lnTo>
                <a:lnTo>
                  <a:pt x="0" y="14401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3785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100" y="169290"/>
            <a:ext cx="6378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/>
              <a:t>Путь развития: примеры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153794" y="1412747"/>
            <a:ext cx="6956425" cy="4314825"/>
            <a:chOff x="1153794" y="1412747"/>
            <a:chExt cx="6956425" cy="4314825"/>
          </a:xfrm>
        </p:grpSpPr>
        <p:sp>
          <p:nvSpPr>
            <p:cNvPr id="4" name="object 4"/>
            <p:cNvSpPr/>
            <p:nvPr/>
          </p:nvSpPr>
          <p:spPr>
            <a:xfrm>
              <a:off x="1153795" y="1412747"/>
              <a:ext cx="6946900" cy="4314825"/>
            </a:xfrm>
            <a:custGeom>
              <a:avLst/>
              <a:gdLst/>
              <a:ahLst/>
              <a:cxnLst/>
              <a:rect l="l" t="t" r="r" b="b"/>
              <a:pathLst>
                <a:path w="6946900" h="4314825">
                  <a:moveTo>
                    <a:pt x="6946633" y="4248505"/>
                  </a:moveTo>
                  <a:lnTo>
                    <a:pt x="6922160" y="4234205"/>
                  </a:lnTo>
                  <a:lnTo>
                    <a:pt x="6832981" y="4182173"/>
                  </a:lnTo>
                  <a:lnTo>
                    <a:pt x="6824218" y="4184472"/>
                  </a:lnTo>
                  <a:lnTo>
                    <a:pt x="6820281" y="4191292"/>
                  </a:lnTo>
                  <a:lnTo>
                    <a:pt x="6816217" y="4198112"/>
                  </a:lnTo>
                  <a:lnTo>
                    <a:pt x="6818503" y="4206862"/>
                  </a:lnTo>
                  <a:lnTo>
                    <a:pt x="6865391" y="4234205"/>
                  </a:lnTo>
                  <a:lnTo>
                    <a:pt x="45681" y="4234205"/>
                  </a:lnTo>
                  <a:lnTo>
                    <a:pt x="80873" y="81292"/>
                  </a:lnTo>
                  <a:lnTo>
                    <a:pt x="107835" y="128397"/>
                  </a:lnTo>
                  <a:lnTo>
                    <a:pt x="116586" y="130810"/>
                  </a:lnTo>
                  <a:lnTo>
                    <a:pt x="130302" y="122936"/>
                  </a:lnTo>
                  <a:lnTo>
                    <a:pt x="132588" y="114173"/>
                  </a:lnTo>
                  <a:lnTo>
                    <a:pt x="128778" y="107315"/>
                  </a:lnTo>
                  <a:lnTo>
                    <a:pt x="83502" y="28321"/>
                  </a:lnTo>
                  <a:lnTo>
                    <a:pt x="83439" y="28194"/>
                  </a:lnTo>
                  <a:lnTo>
                    <a:pt x="67284" y="0"/>
                  </a:lnTo>
                  <a:lnTo>
                    <a:pt x="4038" y="106299"/>
                  </a:lnTo>
                  <a:lnTo>
                    <a:pt x="0" y="113030"/>
                  </a:lnTo>
                  <a:lnTo>
                    <a:pt x="2235" y="121920"/>
                  </a:lnTo>
                  <a:lnTo>
                    <a:pt x="9017" y="125857"/>
                  </a:lnTo>
                  <a:lnTo>
                    <a:pt x="15798" y="129921"/>
                  </a:lnTo>
                  <a:lnTo>
                    <a:pt x="24561" y="127762"/>
                  </a:lnTo>
                  <a:lnTo>
                    <a:pt x="28600" y="120904"/>
                  </a:lnTo>
                  <a:lnTo>
                    <a:pt x="52298" y="81026"/>
                  </a:lnTo>
                  <a:lnTo>
                    <a:pt x="16992" y="4248378"/>
                  </a:lnTo>
                  <a:lnTo>
                    <a:pt x="31280" y="4248505"/>
                  </a:lnTo>
                  <a:lnTo>
                    <a:pt x="31280" y="4262780"/>
                  </a:lnTo>
                  <a:lnTo>
                    <a:pt x="6865429" y="4262780"/>
                  </a:lnTo>
                  <a:lnTo>
                    <a:pt x="6818503" y="4290136"/>
                  </a:lnTo>
                  <a:lnTo>
                    <a:pt x="6816217" y="4298886"/>
                  </a:lnTo>
                  <a:lnTo>
                    <a:pt x="6820281" y="4305706"/>
                  </a:lnTo>
                  <a:lnTo>
                    <a:pt x="6824218" y="4312526"/>
                  </a:lnTo>
                  <a:lnTo>
                    <a:pt x="6832981" y="4314825"/>
                  </a:lnTo>
                  <a:lnTo>
                    <a:pt x="6922173" y="4262780"/>
                  </a:lnTo>
                  <a:lnTo>
                    <a:pt x="6946633" y="4248505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5075" y="1772792"/>
              <a:ext cx="6915784" cy="3024505"/>
            </a:xfrm>
            <a:custGeom>
              <a:avLst/>
              <a:gdLst/>
              <a:ahLst/>
              <a:cxnLst/>
              <a:rect l="l" t="t" r="r" b="b"/>
              <a:pathLst>
                <a:path w="6915784" h="3024504">
                  <a:moveTo>
                    <a:pt x="36004" y="3024378"/>
                  </a:moveTo>
                  <a:lnTo>
                    <a:pt x="6879297" y="3024378"/>
                  </a:lnTo>
                </a:path>
                <a:path w="6915784" h="3024504">
                  <a:moveTo>
                    <a:pt x="0" y="2088261"/>
                  </a:moveTo>
                  <a:lnTo>
                    <a:pt x="6879297" y="2160270"/>
                  </a:lnTo>
                </a:path>
                <a:path w="6915784" h="3024504">
                  <a:moveTo>
                    <a:pt x="0" y="1080135"/>
                  </a:moveTo>
                  <a:lnTo>
                    <a:pt x="6879297" y="1152144"/>
                  </a:lnTo>
                </a:path>
                <a:path w="6915784" h="3024504">
                  <a:moveTo>
                    <a:pt x="0" y="0"/>
                  </a:moveTo>
                  <a:lnTo>
                    <a:pt x="6915365" y="72009"/>
                  </a:lnTo>
                </a:path>
              </a:pathLst>
            </a:custGeom>
            <a:ln w="9525">
              <a:solidFill>
                <a:srgbClr val="497DB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7621" y="4879175"/>
              <a:ext cx="4347845" cy="798830"/>
            </a:xfrm>
            <a:custGeom>
              <a:avLst/>
              <a:gdLst/>
              <a:ahLst/>
              <a:cxnLst/>
              <a:rect l="l" t="t" r="r" b="b"/>
              <a:pathLst>
                <a:path w="4347845" h="798829">
                  <a:moveTo>
                    <a:pt x="0" y="798728"/>
                  </a:moveTo>
                  <a:lnTo>
                    <a:pt x="57939" y="798138"/>
                  </a:lnTo>
                  <a:lnTo>
                    <a:pt x="115823" y="797523"/>
                  </a:lnTo>
                  <a:lnTo>
                    <a:pt x="173596" y="796857"/>
                  </a:lnTo>
                  <a:lnTo>
                    <a:pt x="231204" y="796115"/>
                  </a:lnTo>
                  <a:lnTo>
                    <a:pt x="288593" y="795269"/>
                  </a:lnTo>
                  <a:lnTo>
                    <a:pt x="345706" y="794297"/>
                  </a:lnTo>
                  <a:lnTo>
                    <a:pt x="402490" y="793170"/>
                  </a:lnTo>
                  <a:lnTo>
                    <a:pt x="458890" y="791864"/>
                  </a:lnTo>
                  <a:lnTo>
                    <a:pt x="514850" y="790354"/>
                  </a:lnTo>
                  <a:lnTo>
                    <a:pt x="570317" y="788614"/>
                  </a:lnTo>
                  <a:lnTo>
                    <a:pt x="625235" y="786618"/>
                  </a:lnTo>
                  <a:lnTo>
                    <a:pt x="679550" y="784340"/>
                  </a:lnTo>
                  <a:lnTo>
                    <a:pt x="733206" y="781755"/>
                  </a:lnTo>
                  <a:lnTo>
                    <a:pt x="786149" y="778838"/>
                  </a:lnTo>
                  <a:lnTo>
                    <a:pt x="838325" y="775563"/>
                  </a:lnTo>
                  <a:lnTo>
                    <a:pt x="889678" y="771904"/>
                  </a:lnTo>
                  <a:lnTo>
                    <a:pt x="940153" y="767836"/>
                  </a:lnTo>
                  <a:lnTo>
                    <a:pt x="989696" y="763333"/>
                  </a:lnTo>
                  <a:lnTo>
                    <a:pt x="1038253" y="758369"/>
                  </a:lnTo>
                  <a:lnTo>
                    <a:pt x="1085767" y="752919"/>
                  </a:lnTo>
                  <a:lnTo>
                    <a:pt x="1132185" y="746958"/>
                  </a:lnTo>
                  <a:lnTo>
                    <a:pt x="1177451" y="740460"/>
                  </a:lnTo>
                  <a:lnTo>
                    <a:pt x="1221512" y="733399"/>
                  </a:lnTo>
                  <a:lnTo>
                    <a:pt x="1264311" y="725749"/>
                  </a:lnTo>
                  <a:lnTo>
                    <a:pt x="1305795" y="717486"/>
                  </a:lnTo>
                  <a:lnTo>
                    <a:pt x="1345908" y="708582"/>
                  </a:lnTo>
                  <a:lnTo>
                    <a:pt x="1384596" y="699014"/>
                  </a:lnTo>
                  <a:lnTo>
                    <a:pt x="1421804" y="688756"/>
                  </a:lnTo>
                  <a:lnTo>
                    <a:pt x="1491561" y="666064"/>
                  </a:lnTo>
                  <a:lnTo>
                    <a:pt x="1557658" y="637312"/>
                  </a:lnTo>
                  <a:lnTo>
                    <a:pt x="1610468" y="596686"/>
                  </a:lnTo>
                  <a:lnTo>
                    <a:pt x="1646842" y="547012"/>
                  </a:lnTo>
                  <a:lnTo>
                    <a:pt x="1670267" y="490377"/>
                  </a:lnTo>
                  <a:lnTo>
                    <a:pt x="1684231" y="428869"/>
                  </a:lnTo>
                  <a:lnTo>
                    <a:pt x="1692220" y="364575"/>
                  </a:lnTo>
                  <a:lnTo>
                    <a:pt x="1697721" y="299582"/>
                  </a:lnTo>
                  <a:lnTo>
                    <a:pt x="1700629" y="267476"/>
                  </a:lnTo>
                  <a:lnTo>
                    <a:pt x="1708937" y="205350"/>
                  </a:lnTo>
                  <a:lnTo>
                    <a:pt x="1723474" y="147743"/>
                  </a:lnTo>
                  <a:lnTo>
                    <a:pt x="1747729" y="96744"/>
                  </a:lnTo>
                  <a:lnTo>
                    <a:pt x="1785187" y="54440"/>
                  </a:lnTo>
                  <a:lnTo>
                    <a:pt x="1839336" y="22918"/>
                  </a:lnTo>
                  <a:lnTo>
                    <a:pt x="1913663" y="4266"/>
                  </a:lnTo>
                  <a:lnTo>
                    <a:pt x="1959482" y="418"/>
                  </a:lnTo>
                  <a:lnTo>
                    <a:pt x="1990216" y="0"/>
                  </a:lnTo>
                  <a:lnTo>
                    <a:pt x="2023624" y="958"/>
                  </a:lnTo>
                  <a:lnTo>
                    <a:pt x="2097945" y="6784"/>
                  </a:lnTo>
                  <a:lnTo>
                    <a:pt x="2138603" y="11540"/>
                  </a:lnTo>
                  <a:lnTo>
                    <a:pt x="2181420" y="17449"/>
                  </a:lnTo>
                  <a:lnTo>
                    <a:pt x="2226268" y="24456"/>
                  </a:lnTo>
                  <a:lnTo>
                    <a:pt x="2273019" y="32505"/>
                  </a:lnTo>
                  <a:lnTo>
                    <a:pt x="2321543" y="41541"/>
                  </a:lnTo>
                  <a:lnTo>
                    <a:pt x="2371713" y="51506"/>
                  </a:lnTo>
                  <a:lnTo>
                    <a:pt x="2423400" y="62346"/>
                  </a:lnTo>
                  <a:lnTo>
                    <a:pt x="2476476" y="74004"/>
                  </a:lnTo>
                  <a:lnTo>
                    <a:pt x="2530811" y="86425"/>
                  </a:lnTo>
                  <a:lnTo>
                    <a:pt x="2586278" y="99553"/>
                  </a:lnTo>
                  <a:lnTo>
                    <a:pt x="2642747" y="113331"/>
                  </a:lnTo>
                  <a:lnTo>
                    <a:pt x="2700091" y="127703"/>
                  </a:lnTo>
                  <a:lnTo>
                    <a:pt x="2758180" y="142615"/>
                  </a:lnTo>
                  <a:lnTo>
                    <a:pt x="2816887" y="158010"/>
                  </a:lnTo>
                  <a:lnTo>
                    <a:pt x="2876082" y="173832"/>
                  </a:lnTo>
                  <a:lnTo>
                    <a:pt x="2935638" y="190025"/>
                  </a:lnTo>
                  <a:lnTo>
                    <a:pt x="2995425" y="206533"/>
                  </a:lnTo>
                  <a:lnTo>
                    <a:pt x="3055315" y="223301"/>
                  </a:lnTo>
                  <a:lnTo>
                    <a:pt x="3115179" y="240272"/>
                  </a:lnTo>
                  <a:lnTo>
                    <a:pt x="3174890" y="257391"/>
                  </a:lnTo>
                  <a:lnTo>
                    <a:pt x="3234318" y="274601"/>
                  </a:lnTo>
                  <a:lnTo>
                    <a:pt x="3293335" y="291848"/>
                  </a:lnTo>
                  <a:lnTo>
                    <a:pt x="3351812" y="309074"/>
                  </a:lnTo>
                  <a:lnTo>
                    <a:pt x="3409621" y="326224"/>
                  </a:lnTo>
                  <a:lnTo>
                    <a:pt x="3466634" y="343242"/>
                  </a:lnTo>
                  <a:lnTo>
                    <a:pt x="3522721" y="360073"/>
                  </a:lnTo>
                  <a:lnTo>
                    <a:pt x="3577754" y="376660"/>
                  </a:lnTo>
                  <a:lnTo>
                    <a:pt x="3631605" y="392947"/>
                  </a:lnTo>
                  <a:lnTo>
                    <a:pt x="3684146" y="408878"/>
                  </a:lnTo>
                  <a:lnTo>
                    <a:pt x="3735247" y="424398"/>
                  </a:lnTo>
                  <a:lnTo>
                    <a:pt x="3784780" y="439451"/>
                  </a:lnTo>
                  <a:lnTo>
                    <a:pt x="3832617" y="453981"/>
                  </a:lnTo>
                  <a:lnTo>
                    <a:pt x="3878628" y="467931"/>
                  </a:lnTo>
                  <a:lnTo>
                    <a:pt x="3922687" y="481247"/>
                  </a:lnTo>
                  <a:lnTo>
                    <a:pt x="3964663" y="493872"/>
                  </a:lnTo>
                  <a:lnTo>
                    <a:pt x="4004428" y="505749"/>
                  </a:lnTo>
                  <a:lnTo>
                    <a:pt x="4041855" y="516824"/>
                  </a:lnTo>
                  <a:lnTo>
                    <a:pt x="4109177" y="536343"/>
                  </a:lnTo>
                  <a:lnTo>
                    <a:pt x="4165600" y="551979"/>
                  </a:lnTo>
                  <a:lnTo>
                    <a:pt x="4232373" y="570270"/>
                  </a:lnTo>
                  <a:lnTo>
                    <a:pt x="4282023" y="584767"/>
                  </a:lnTo>
                  <a:lnTo>
                    <a:pt x="4337592" y="603983"/>
                  </a:lnTo>
                  <a:lnTo>
                    <a:pt x="4347587" y="612825"/>
                  </a:lnTo>
                  <a:lnTo>
                    <a:pt x="4340269" y="614356"/>
                  </a:lnTo>
                  <a:lnTo>
                    <a:pt x="4327287" y="614494"/>
                  </a:lnTo>
                  <a:lnTo>
                    <a:pt x="4310550" y="613637"/>
                  </a:lnTo>
                  <a:lnTo>
                    <a:pt x="4291969" y="612187"/>
                  </a:lnTo>
                  <a:lnTo>
                    <a:pt x="4273454" y="610542"/>
                  </a:lnTo>
                  <a:lnTo>
                    <a:pt x="4256914" y="609103"/>
                  </a:lnTo>
                  <a:lnTo>
                    <a:pt x="4244259" y="608269"/>
                  </a:lnTo>
                  <a:lnTo>
                    <a:pt x="4237399" y="608441"/>
                  </a:lnTo>
                  <a:lnTo>
                    <a:pt x="4238244" y="610018"/>
                  </a:lnTo>
                  <a:lnTo>
                    <a:pt x="4260998" y="616692"/>
                  </a:lnTo>
                  <a:lnTo>
                    <a:pt x="4286265" y="619972"/>
                  </a:lnTo>
                  <a:lnTo>
                    <a:pt x="4309270" y="621895"/>
                  </a:lnTo>
                  <a:lnTo>
                    <a:pt x="4325239" y="624496"/>
                  </a:lnTo>
                  <a:lnTo>
                    <a:pt x="4332436" y="628189"/>
                  </a:lnTo>
                  <a:lnTo>
                    <a:pt x="4333478" y="631846"/>
                  </a:lnTo>
                  <a:lnTo>
                    <a:pt x="4330400" y="635480"/>
                  </a:lnTo>
                  <a:lnTo>
                    <a:pt x="4325239" y="639101"/>
                  </a:lnTo>
                </a:path>
              </a:pathLst>
            </a:custGeom>
            <a:ln w="380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80283" y="4075304"/>
              <a:ext cx="3982085" cy="889000"/>
            </a:xfrm>
            <a:custGeom>
              <a:avLst/>
              <a:gdLst/>
              <a:ahLst/>
              <a:cxnLst/>
              <a:rect l="l" t="t" r="r" b="b"/>
              <a:pathLst>
                <a:path w="3982084" h="889000">
                  <a:moveTo>
                    <a:pt x="0" y="888617"/>
                  </a:moveTo>
                  <a:lnTo>
                    <a:pt x="6476" y="845621"/>
                  </a:lnTo>
                  <a:lnTo>
                    <a:pt x="13115" y="802714"/>
                  </a:lnTo>
                  <a:lnTo>
                    <a:pt x="20083" y="759984"/>
                  </a:lnTo>
                  <a:lnTo>
                    <a:pt x="27541" y="717519"/>
                  </a:lnTo>
                  <a:lnTo>
                    <a:pt x="35654" y="675408"/>
                  </a:lnTo>
                  <a:lnTo>
                    <a:pt x="44586" y="633741"/>
                  </a:lnTo>
                  <a:lnTo>
                    <a:pt x="54500" y="592604"/>
                  </a:lnTo>
                  <a:lnTo>
                    <a:pt x="65560" y="552087"/>
                  </a:lnTo>
                  <a:lnTo>
                    <a:pt x="77930" y="512279"/>
                  </a:lnTo>
                  <a:lnTo>
                    <a:pt x="91774" y="473267"/>
                  </a:lnTo>
                  <a:lnTo>
                    <a:pt x="107255" y="435141"/>
                  </a:lnTo>
                  <a:lnTo>
                    <a:pt x="124536" y="397988"/>
                  </a:lnTo>
                  <a:lnTo>
                    <a:pt x="143782" y="361898"/>
                  </a:lnTo>
                  <a:lnTo>
                    <a:pt x="165157" y="326959"/>
                  </a:lnTo>
                  <a:lnTo>
                    <a:pt x="188824" y="293260"/>
                  </a:lnTo>
                  <a:lnTo>
                    <a:pt x="214946" y="260888"/>
                  </a:lnTo>
                  <a:lnTo>
                    <a:pt x="243688" y="229934"/>
                  </a:lnTo>
                  <a:lnTo>
                    <a:pt x="275213" y="200484"/>
                  </a:lnTo>
                  <a:lnTo>
                    <a:pt x="309685" y="172628"/>
                  </a:lnTo>
                  <a:lnTo>
                    <a:pt x="347268" y="146455"/>
                  </a:lnTo>
                  <a:lnTo>
                    <a:pt x="388125" y="122052"/>
                  </a:lnTo>
                  <a:lnTo>
                    <a:pt x="432421" y="99508"/>
                  </a:lnTo>
                  <a:lnTo>
                    <a:pt x="480318" y="78912"/>
                  </a:lnTo>
                  <a:lnTo>
                    <a:pt x="531981" y="60353"/>
                  </a:lnTo>
                  <a:lnTo>
                    <a:pt x="587573" y="43918"/>
                  </a:lnTo>
                  <a:lnTo>
                    <a:pt x="647258" y="29697"/>
                  </a:lnTo>
                  <a:lnTo>
                    <a:pt x="711200" y="17778"/>
                  </a:lnTo>
                  <a:lnTo>
                    <a:pt x="777929" y="9125"/>
                  </a:lnTo>
                  <a:lnTo>
                    <a:pt x="852452" y="3420"/>
                  </a:lnTo>
                  <a:lnTo>
                    <a:pt x="892447" y="1617"/>
                  </a:lnTo>
                  <a:lnTo>
                    <a:pt x="934163" y="485"/>
                  </a:lnTo>
                  <a:lnTo>
                    <a:pt x="977525" y="0"/>
                  </a:lnTo>
                  <a:lnTo>
                    <a:pt x="1022456" y="140"/>
                  </a:lnTo>
                  <a:lnTo>
                    <a:pt x="1068882" y="883"/>
                  </a:lnTo>
                  <a:lnTo>
                    <a:pt x="1116726" y="2207"/>
                  </a:lnTo>
                  <a:lnTo>
                    <a:pt x="1165912" y="4090"/>
                  </a:lnTo>
                  <a:lnTo>
                    <a:pt x="1216366" y="6508"/>
                  </a:lnTo>
                  <a:lnTo>
                    <a:pt x="1268011" y="9440"/>
                  </a:lnTo>
                  <a:lnTo>
                    <a:pt x="1320771" y="12864"/>
                  </a:lnTo>
                  <a:lnTo>
                    <a:pt x="1374571" y="16756"/>
                  </a:lnTo>
                  <a:lnTo>
                    <a:pt x="1429336" y="21095"/>
                  </a:lnTo>
                  <a:lnTo>
                    <a:pt x="1484989" y="25859"/>
                  </a:lnTo>
                  <a:lnTo>
                    <a:pt x="1541454" y="31024"/>
                  </a:lnTo>
                  <a:lnTo>
                    <a:pt x="1598657" y="36569"/>
                  </a:lnTo>
                  <a:lnTo>
                    <a:pt x="1656521" y="42472"/>
                  </a:lnTo>
                  <a:lnTo>
                    <a:pt x="1714970" y="48710"/>
                  </a:lnTo>
                  <a:lnTo>
                    <a:pt x="1773929" y="55260"/>
                  </a:lnTo>
                  <a:lnTo>
                    <a:pt x="1833323" y="62101"/>
                  </a:lnTo>
                  <a:lnTo>
                    <a:pt x="1893075" y="69209"/>
                  </a:lnTo>
                  <a:lnTo>
                    <a:pt x="1953110" y="76564"/>
                  </a:lnTo>
                  <a:lnTo>
                    <a:pt x="2013352" y="84141"/>
                  </a:lnTo>
                  <a:lnTo>
                    <a:pt x="2073725" y="91920"/>
                  </a:lnTo>
                  <a:lnTo>
                    <a:pt x="2134154" y="99877"/>
                  </a:lnTo>
                  <a:lnTo>
                    <a:pt x="2194562" y="107991"/>
                  </a:lnTo>
                  <a:lnTo>
                    <a:pt x="2254875" y="116239"/>
                  </a:lnTo>
                  <a:lnTo>
                    <a:pt x="2315017" y="124598"/>
                  </a:lnTo>
                  <a:lnTo>
                    <a:pt x="2374911" y="133047"/>
                  </a:lnTo>
                  <a:lnTo>
                    <a:pt x="2434482" y="141562"/>
                  </a:lnTo>
                  <a:lnTo>
                    <a:pt x="2493655" y="150123"/>
                  </a:lnTo>
                  <a:lnTo>
                    <a:pt x="2552354" y="158706"/>
                  </a:lnTo>
                  <a:lnTo>
                    <a:pt x="2610502" y="167288"/>
                  </a:lnTo>
                  <a:lnTo>
                    <a:pt x="2668024" y="175849"/>
                  </a:lnTo>
                  <a:lnTo>
                    <a:pt x="2724846" y="184365"/>
                  </a:lnTo>
                  <a:lnTo>
                    <a:pt x="2780890" y="192813"/>
                  </a:lnTo>
                  <a:lnTo>
                    <a:pt x="2836081" y="201173"/>
                  </a:lnTo>
                  <a:lnTo>
                    <a:pt x="2890343" y="209420"/>
                  </a:lnTo>
                  <a:lnTo>
                    <a:pt x="2943602" y="217534"/>
                  </a:lnTo>
                  <a:lnTo>
                    <a:pt x="2995780" y="225492"/>
                  </a:lnTo>
                  <a:lnTo>
                    <a:pt x="3046802" y="233270"/>
                  </a:lnTo>
                  <a:lnTo>
                    <a:pt x="3096593" y="240848"/>
                  </a:lnTo>
                  <a:lnTo>
                    <a:pt x="3145077" y="248203"/>
                  </a:lnTo>
                  <a:lnTo>
                    <a:pt x="3192178" y="255311"/>
                  </a:lnTo>
                  <a:lnTo>
                    <a:pt x="3237821" y="262152"/>
                  </a:lnTo>
                  <a:lnTo>
                    <a:pt x="3281929" y="268702"/>
                  </a:lnTo>
                  <a:lnTo>
                    <a:pt x="3324428" y="274940"/>
                  </a:lnTo>
                  <a:lnTo>
                    <a:pt x="3365240" y="280843"/>
                  </a:lnTo>
                  <a:lnTo>
                    <a:pt x="3404292" y="286388"/>
                  </a:lnTo>
                  <a:lnTo>
                    <a:pt x="3476807" y="296318"/>
                  </a:lnTo>
                  <a:lnTo>
                    <a:pt x="3541369" y="304550"/>
                  </a:lnTo>
                  <a:lnTo>
                    <a:pt x="3675072" y="320115"/>
                  </a:lnTo>
                  <a:lnTo>
                    <a:pt x="3761722" y="330712"/>
                  </a:lnTo>
                  <a:lnTo>
                    <a:pt x="3831806" y="339882"/>
                  </a:lnTo>
                  <a:lnTo>
                    <a:pt x="3886705" y="347745"/>
                  </a:lnTo>
                  <a:lnTo>
                    <a:pt x="3927800" y="354420"/>
                  </a:lnTo>
                  <a:lnTo>
                    <a:pt x="3974099" y="364679"/>
                  </a:lnTo>
                  <a:lnTo>
                    <a:pt x="3982064" y="368501"/>
                  </a:lnTo>
                  <a:lnTo>
                    <a:pt x="3981746" y="371610"/>
                  </a:lnTo>
                  <a:lnTo>
                    <a:pt x="3974526" y="374124"/>
                  </a:lnTo>
                  <a:lnTo>
                    <a:pt x="3961785" y="376163"/>
                  </a:lnTo>
                  <a:lnTo>
                    <a:pt x="3944902" y="377846"/>
                  </a:lnTo>
                  <a:lnTo>
                    <a:pt x="3925258" y="379291"/>
                  </a:lnTo>
                  <a:lnTo>
                    <a:pt x="3904234" y="380617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9855" y="3024356"/>
              <a:ext cx="3380104" cy="1323340"/>
            </a:xfrm>
            <a:custGeom>
              <a:avLst/>
              <a:gdLst/>
              <a:ahLst/>
              <a:cxnLst/>
              <a:rect l="l" t="t" r="r" b="b"/>
              <a:pathLst>
                <a:path w="3380104" h="1323339">
                  <a:moveTo>
                    <a:pt x="0" y="1322726"/>
                  </a:moveTo>
                  <a:lnTo>
                    <a:pt x="47128" y="1289064"/>
                  </a:lnTo>
                  <a:lnTo>
                    <a:pt x="94245" y="1255420"/>
                  </a:lnTo>
                  <a:lnTo>
                    <a:pt x="141342" y="1221814"/>
                  </a:lnTo>
                  <a:lnTo>
                    <a:pt x="188406" y="1188263"/>
                  </a:lnTo>
                  <a:lnTo>
                    <a:pt x="235428" y="1154787"/>
                  </a:lnTo>
                  <a:lnTo>
                    <a:pt x="282396" y="1121405"/>
                  </a:lnTo>
                  <a:lnTo>
                    <a:pt x="329300" y="1088135"/>
                  </a:lnTo>
                  <a:lnTo>
                    <a:pt x="376129" y="1054996"/>
                  </a:lnTo>
                  <a:lnTo>
                    <a:pt x="422873" y="1022007"/>
                  </a:lnTo>
                  <a:lnTo>
                    <a:pt x="469520" y="989186"/>
                  </a:lnTo>
                  <a:lnTo>
                    <a:pt x="516059" y="956552"/>
                  </a:lnTo>
                  <a:lnTo>
                    <a:pt x="562481" y="924125"/>
                  </a:lnTo>
                  <a:lnTo>
                    <a:pt x="608774" y="891922"/>
                  </a:lnTo>
                  <a:lnTo>
                    <a:pt x="654927" y="859963"/>
                  </a:lnTo>
                  <a:lnTo>
                    <a:pt x="700931" y="828266"/>
                  </a:lnTo>
                  <a:lnTo>
                    <a:pt x="746773" y="796850"/>
                  </a:lnTo>
                  <a:lnTo>
                    <a:pt x="792443" y="765734"/>
                  </a:lnTo>
                  <a:lnTo>
                    <a:pt x="837931" y="734936"/>
                  </a:lnTo>
                  <a:lnTo>
                    <a:pt x="883226" y="704476"/>
                  </a:lnTo>
                  <a:lnTo>
                    <a:pt x="928317" y="674372"/>
                  </a:lnTo>
                  <a:lnTo>
                    <a:pt x="973193" y="644643"/>
                  </a:lnTo>
                  <a:lnTo>
                    <a:pt x="1017843" y="615307"/>
                  </a:lnTo>
                  <a:lnTo>
                    <a:pt x="1062257" y="586384"/>
                  </a:lnTo>
                  <a:lnTo>
                    <a:pt x="1106424" y="557892"/>
                  </a:lnTo>
                  <a:lnTo>
                    <a:pt x="1150334" y="529849"/>
                  </a:lnTo>
                  <a:lnTo>
                    <a:pt x="1193975" y="502276"/>
                  </a:lnTo>
                  <a:lnTo>
                    <a:pt x="1237336" y="475190"/>
                  </a:lnTo>
                  <a:lnTo>
                    <a:pt x="1280408" y="448609"/>
                  </a:lnTo>
                  <a:lnTo>
                    <a:pt x="1323178" y="422554"/>
                  </a:lnTo>
                  <a:lnTo>
                    <a:pt x="1365638" y="397043"/>
                  </a:lnTo>
                  <a:lnTo>
                    <a:pt x="1407775" y="372093"/>
                  </a:lnTo>
                  <a:lnTo>
                    <a:pt x="1449578" y="347726"/>
                  </a:lnTo>
                  <a:lnTo>
                    <a:pt x="1491038" y="323957"/>
                  </a:lnTo>
                  <a:lnTo>
                    <a:pt x="1532144" y="300808"/>
                  </a:lnTo>
                  <a:lnTo>
                    <a:pt x="1572884" y="278296"/>
                  </a:lnTo>
                  <a:lnTo>
                    <a:pt x="1613248" y="256441"/>
                  </a:lnTo>
                  <a:lnTo>
                    <a:pt x="1653226" y="235260"/>
                  </a:lnTo>
                  <a:lnTo>
                    <a:pt x="1692805" y="214773"/>
                  </a:lnTo>
                  <a:lnTo>
                    <a:pt x="1731977" y="194998"/>
                  </a:lnTo>
                  <a:lnTo>
                    <a:pt x="1770729" y="175955"/>
                  </a:lnTo>
                  <a:lnTo>
                    <a:pt x="1809052" y="157662"/>
                  </a:lnTo>
                  <a:lnTo>
                    <a:pt x="1846933" y="140137"/>
                  </a:lnTo>
                  <a:lnTo>
                    <a:pt x="1884364" y="123400"/>
                  </a:lnTo>
                  <a:lnTo>
                    <a:pt x="1921333" y="107469"/>
                  </a:lnTo>
                  <a:lnTo>
                    <a:pt x="1957828" y="92363"/>
                  </a:lnTo>
                  <a:lnTo>
                    <a:pt x="1993840" y="78101"/>
                  </a:lnTo>
                  <a:lnTo>
                    <a:pt x="2064371" y="52184"/>
                  </a:lnTo>
                  <a:lnTo>
                    <a:pt x="2132838" y="29866"/>
                  </a:lnTo>
                  <a:lnTo>
                    <a:pt x="2563211" y="0"/>
                  </a:lnTo>
                  <a:lnTo>
                    <a:pt x="2962354" y="100589"/>
                  </a:lnTo>
                  <a:lnTo>
                    <a:pt x="3256174" y="233160"/>
                  </a:lnTo>
                  <a:lnTo>
                    <a:pt x="3370579" y="299233"/>
                  </a:lnTo>
                  <a:lnTo>
                    <a:pt x="3380104" y="371115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8877" y="2132851"/>
              <a:ext cx="4622165" cy="2192655"/>
            </a:xfrm>
            <a:custGeom>
              <a:avLst/>
              <a:gdLst/>
              <a:ahLst/>
              <a:cxnLst/>
              <a:rect l="l" t="t" r="r" b="b"/>
              <a:pathLst>
                <a:path w="4622165" h="2192654">
                  <a:moveTo>
                    <a:pt x="0" y="2192387"/>
                  </a:moveTo>
                  <a:lnTo>
                    <a:pt x="3605" y="2138827"/>
                  </a:lnTo>
                  <a:lnTo>
                    <a:pt x="7240" y="2085296"/>
                  </a:lnTo>
                  <a:lnTo>
                    <a:pt x="10934" y="2031820"/>
                  </a:lnTo>
                  <a:lnTo>
                    <a:pt x="14718" y="1978429"/>
                  </a:lnTo>
                  <a:lnTo>
                    <a:pt x="18620" y="1925150"/>
                  </a:lnTo>
                  <a:lnTo>
                    <a:pt x="22670" y="1872011"/>
                  </a:lnTo>
                  <a:lnTo>
                    <a:pt x="26898" y="1819040"/>
                  </a:lnTo>
                  <a:lnTo>
                    <a:pt x="31334" y="1766265"/>
                  </a:lnTo>
                  <a:lnTo>
                    <a:pt x="36008" y="1713714"/>
                  </a:lnTo>
                  <a:lnTo>
                    <a:pt x="40950" y="1661416"/>
                  </a:lnTo>
                  <a:lnTo>
                    <a:pt x="46188" y="1609397"/>
                  </a:lnTo>
                  <a:lnTo>
                    <a:pt x="51753" y="1557687"/>
                  </a:lnTo>
                  <a:lnTo>
                    <a:pt x="57675" y="1506313"/>
                  </a:lnTo>
                  <a:lnTo>
                    <a:pt x="63983" y="1455304"/>
                  </a:lnTo>
                  <a:lnTo>
                    <a:pt x="70707" y="1404687"/>
                  </a:lnTo>
                  <a:lnTo>
                    <a:pt x="77877" y="1354490"/>
                  </a:lnTo>
                  <a:lnTo>
                    <a:pt x="85522" y="1304741"/>
                  </a:lnTo>
                  <a:lnTo>
                    <a:pt x="93673" y="1255469"/>
                  </a:lnTo>
                  <a:lnTo>
                    <a:pt x="102359" y="1206701"/>
                  </a:lnTo>
                  <a:lnTo>
                    <a:pt x="111609" y="1158466"/>
                  </a:lnTo>
                  <a:lnTo>
                    <a:pt x="121454" y="1110791"/>
                  </a:lnTo>
                  <a:lnTo>
                    <a:pt x="131923" y="1063704"/>
                  </a:lnTo>
                  <a:lnTo>
                    <a:pt x="143046" y="1017234"/>
                  </a:lnTo>
                  <a:lnTo>
                    <a:pt x="154853" y="971409"/>
                  </a:lnTo>
                  <a:lnTo>
                    <a:pt x="167373" y="926255"/>
                  </a:lnTo>
                  <a:lnTo>
                    <a:pt x="180637" y="881803"/>
                  </a:lnTo>
                  <a:lnTo>
                    <a:pt x="194673" y="838079"/>
                  </a:lnTo>
                  <a:lnTo>
                    <a:pt x="209512" y="795111"/>
                  </a:lnTo>
                  <a:lnTo>
                    <a:pt x="225183" y="752929"/>
                  </a:lnTo>
                  <a:lnTo>
                    <a:pt x="241717" y="711558"/>
                  </a:lnTo>
                  <a:lnTo>
                    <a:pt x="259142" y="671029"/>
                  </a:lnTo>
                  <a:lnTo>
                    <a:pt x="277489" y="631368"/>
                  </a:lnTo>
                  <a:lnTo>
                    <a:pt x="296787" y="592604"/>
                  </a:lnTo>
                  <a:lnTo>
                    <a:pt x="317067" y="554764"/>
                  </a:lnTo>
                  <a:lnTo>
                    <a:pt x="338357" y="517877"/>
                  </a:lnTo>
                  <a:lnTo>
                    <a:pt x="360688" y="481971"/>
                  </a:lnTo>
                  <a:lnTo>
                    <a:pt x="384089" y="447074"/>
                  </a:lnTo>
                  <a:lnTo>
                    <a:pt x="408590" y="413213"/>
                  </a:lnTo>
                  <a:lnTo>
                    <a:pt x="434221" y="380417"/>
                  </a:lnTo>
                  <a:lnTo>
                    <a:pt x="461011" y="348714"/>
                  </a:lnTo>
                  <a:lnTo>
                    <a:pt x="488991" y="318132"/>
                  </a:lnTo>
                  <a:lnTo>
                    <a:pt x="518190" y="288699"/>
                  </a:lnTo>
                  <a:lnTo>
                    <a:pt x="548637" y="260443"/>
                  </a:lnTo>
                  <a:lnTo>
                    <a:pt x="580363" y="233391"/>
                  </a:lnTo>
                  <a:lnTo>
                    <a:pt x="613397" y="207573"/>
                  </a:lnTo>
                  <a:lnTo>
                    <a:pt x="647769" y="183015"/>
                  </a:lnTo>
                  <a:lnTo>
                    <a:pt x="683509" y="159747"/>
                  </a:lnTo>
                  <a:lnTo>
                    <a:pt x="720646" y="137795"/>
                  </a:lnTo>
                  <a:lnTo>
                    <a:pt x="759210" y="117189"/>
                  </a:lnTo>
                  <a:lnTo>
                    <a:pt x="799232" y="97955"/>
                  </a:lnTo>
                  <a:lnTo>
                    <a:pt x="840739" y="80123"/>
                  </a:lnTo>
                  <a:lnTo>
                    <a:pt x="904772" y="57583"/>
                  </a:lnTo>
                  <a:lnTo>
                    <a:pt x="975198" y="39055"/>
                  </a:lnTo>
                  <a:lnTo>
                    <a:pt x="1012685" y="31237"/>
                  </a:lnTo>
                  <a:lnTo>
                    <a:pt x="1051621" y="24352"/>
                  </a:lnTo>
                  <a:lnTo>
                    <a:pt x="1091957" y="18375"/>
                  </a:lnTo>
                  <a:lnTo>
                    <a:pt x="1133643" y="13284"/>
                  </a:lnTo>
                  <a:lnTo>
                    <a:pt x="1176629" y="9053"/>
                  </a:lnTo>
                  <a:lnTo>
                    <a:pt x="1220866" y="5661"/>
                  </a:lnTo>
                  <a:lnTo>
                    <a:pt x="1266304" y="3083"/>
                  </a:lnTo>
                  <a:lnTo>
                    <a:pt x="1312893" y="1296"/>
                  </a:lnTo>
                  <a:lnTo>
                    <a:pt x="1360583" y="276"/>
                  </a:lnTo>
                  <a:lnTo>
                    <a:pt x="1409326" y="0"/>
                  </a:lnTo>
                  <a:lnTo>
                    <a:pt x="1459070" y="443"/>
                  </a:lnTo>
                  <a:lnTo>
                    <a:pt x="1509767" y="1582"/>
                  </a:lnTo>
                  <a:lnTo>
                    <a:pt x="1561366" y="3394"/>
                  </a:lnTo>
                  <a:lnTo>
                    <a:pt x="1613818" y="5856"/>
                  </a:lnTo>
                  <a:lnTo>
                    <a:pt x="1667074" y="8942"/>
                  </a:lnTo>
                  <a:lnTo>
                    <a:pt x="1721083" y="12631"/>
                  </a:lnTo>
                  <a:lnTo>
                    <a:pt x="1775796" y="16897"/>
                  </a:lnTo>
                  <a:lnTo>
                    <a:pt x="1831163" y="21718"/>
                  </a:lnTo>
                  <a:lnTo>
                    <a:pt x="1887134" y="27070"/>
                  </a:lnTo>
                  <a:lnTo>
                    <a:pt x="1943660" y="32930"/>
                  </a:lnTo>
                  <a:lnTo>
                    <a:pt x="2000691" y="39273"/>
                  </a:lnTo>
                  <a:lnTo>
                    <a:pt x="2058178" y="46077"/>
                  </a:lnTo>
                  <a:lnTo>
                    <a:pt x="2116070" y="53317"/>
                  </a:lnTo>
                  <a:lnTo>
                    <a:pt x="2174317" y="60969"/>
                  </a:lnTo>
                  <a:lnTo>
                    <a:pt x="2232871" y="69012"/>
                  </a:lnTo>
                  <a:lnTo>
                    <a:pt x="2291682" y="77419"/>
                  </a:lnTo>
                  <a:lnTo>
                    <a:pt x="2350699" y="86169"/>
                  </a:lnTo>
                  <a:lnTo>
                    <a:pt x="2409873" y="95238"/>
                  </a:lnTo>
                  <a:lnTo>
                    <a:pt x="2469154" y="104601"/>
                  </a:lnTo>
                  <a:lnTo>
                    <a:pt x="2528493" y="114236"/>
                  </a:lnTo>
                  <a:lnTo>
                    <a:pt x="2587840" y="124118"/>
                  </a:lnTo>
                  <a:lnTo>
                    <a:pt x="2647145" y="134224"/>
                  </a:lnTo>
                  <a:lnTo>
                    <a:pt x="2706359" y="144531"/>
                  </a:lnTo>
                  <a:lnTo>
                    <a:pt x="2765432" y="155014"/>
                  </a:lnTo>
                  <a:lnTo>
                    <a:pt x="2824313" y="165651"/>
                  </a:lnTo>
                  <a:lnTo>
                    <a:pt x="2882954" y="176417"/>
                  </a:lnTo>
                  <a:lnTo>
                    <a:pt x="2941304" y="187290"/>
                  </a:lnTo>
                  <a:lnTo>
                    <a:pt x="2999315" y="198244"/>
                  </a:lnTo>
                  <a:lnTo>
                    <a:pt x="3056935" y="209258"/>
                  </a:lnTo>
                  <a:lnTo>
                    <a:pt x="3114117" y="220306"/>
                  </a:lnTo>
                  <a:lnTo>
                    <a:pt x="3170809" y="231366"/>
                  </a:lnTo>
                  <a:lnTo>
                    <a:pt x="3226962" y="242414"/>
                  </a:lnTo>
                  <a:lnTo>
                    <a:pt x="3282526" y="253427"/>
                  </a:lnTo>
                  <a:lnTo>
                    <a:pt x="3337452" y="264380"/>
                  </a:lnTo>
                  <a:lnTo>
                    <a:pt x="3391691" y="275250"/>
                  </a:lnTo>
                  <a:lnTo>
                    <a:pt x="3445191" y="286013"/>
                  </a:lnTo>
                  <a:lnTo>
                    <a:pt x="3497904" y="296647"/>
                  </a:lnTo>
                  <a:lnTo>
                    <a:pt x="3549780" y="307127"/>
                  </a:lnTo>
                  <a:lnTo>
                    <a:pt x="3600769" y="317429"/>
                  </a:lnTo>
                  <a:lnTo>
                    <a:pt x="3650821" y="327530"/>
                  </a:lnTo>
                  <a:lnTo>
                    <a:pt x="3699888" y="337407"/>
                  </a:lnTo>
                  <a:lnTo>
                    <a:pt x="3747918" y="347036"/>
                  </a:lnTo>
                  <a:lnTo>
                    <a:pt x="3794862" y="356393"/>
                  </a:lnTo>
                  <a:lnTo>
                    <a:pt x="3840671" y="365454"/>
                  </a:lnTo>
                  <a:lnTo>
                    <a:pt x="3885296" y="374197"/>
                  </a:lnTo>
                  <a:lnTo>
                    <a:pt x="3928685" y="382596"/>
                  </a:lnTo>
                  <a:lnTo>
                    <a:pt x="3970790" y="390630"/>
                  </a:lnTo>
                  <a:lnTo>
                    <a:pt x="4011560" y="398274"/>
                  </a:lnTo>
                  <a:lnTo>
                    <a:pt x="4050947" y="405504"/>
                  </a:lnTo>
                  <a:lnTo>
                    <a:pt x="4088900" y="412297"/>
                  </a:lnTo>
                  <a:lnTo>
                    <a:pt x="4160306" y="424478"/>
                  </a:lnTo>
                  <a:lnTo>
                    <a:pt x="4225381" y="434627"/>
                  </a:lnTo>
                  <a:lnTo>
                    <a:pt x="4283727" y="442556"/>
                  </a:lnTo>
                  <a:lnTo>
                    <a:pt x="4592308" y="477521"/>
                  </a:lnTo>
                  <a:lnTo>
                    <a:pt x="4621688" y="483792"/>
                  </a:lnTo>
                  <a:lnTo>
                    <a:pt x="4537388" y="477775"/>
                  </a:lnTo>
                  <a:lnTo>
                    <a:pt x="4478401" y="472807"/>
                  </a:lnTo>
                </a:path>
              </a:pathLst>
            </a:custGeom>
            <a:ln w="381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0660" y="463128"/>
            <a:ext cx="1346961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000" spc="-25" dirty="0">
                <a:latin typeface="Times New Roman"/>
                <a:cs typeface="Times New Roman"/>
              </a:rPr>
              <a:t>ВНД</a:t>
            </a:r>
          </a:p>
          <a:p>
            <a:pPr marL="12700">
              <a:spcBef>
                <a:spcPts val="105"/>
              </a:spcBef>
            </a:pPr>
            <a:r>
              <a:rPr lang="ru-RU" sz="2000" spc="-25" dirty="0">
                <a:latin typeface="Times New Roman"/>
                <a:cs typeface="Times New Roman"/>
              </a:rPr>
              <a:t>На душу населения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5466" y="3006574"/>
            <a:ext cx="2746375" cy="3155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90269" marR="239395" indent="-59690">
              <a:spcBef>
                <a:spcPts val="105"/>
              </a:spcBef>
            </a:pPr>
            <a:r>
              <a:rPr lang="ru-RU" sz="2000" b="1" spc="-10" dirty="0">
                <a:solidFill>
                  <a:srgbClr val="F79546"/>
                </a:solidFill>
                <a:latin typeface="Times New Roman"/>
                <a:cs typeface="Times New Roman"/>
              </a:rPr>
              <a:t>Ловушка среднего дохода (</a:t>
            </a:r>
            <a:r>
              <a:rPr lang="en-US" sz="2000" b="1" spc="-10" dirty="0">
                <a:solidFill>
                  <a:srgbClr val="F79546"/>
                </a:solidFill>
                <a:latin typeface="Times New Roman"/>
                <a:cs typeface="Times New Roman"/>
              </a:rPr>
              <a:t>II)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125220" marR="5080" indent="-59690"/>
            <a:r>
              <a:rPr lang="en-US" sz="2000" b="1" spc="-10" dirty="0" smtClean="0">
                <a:solidFill>
                  <a:srgbClr val="006FC0"/>
                </a:solidFill>
                <a:latin typeface="Times New Roman"/>
                <a:cs typeface="Times New Roman"/>
              </a:rPr>
              <a:t>	     </a:t>
            </a:r>
            <a:r>
              <a:rPr lang="ru-RU" sz="2000" b="1" spc="-10" dirty="0" smtClean="0">
                <a:solidFill>
                  <a:srgbClr val="006FC0"/>
                </a:solidFill>
                <a:latin typeface="Times New Roman"/>
                <a:cs typeface="Times New Roman"/>
              </a:rPr>
              <a:t>Ловушка </a:t>
            </a:r>
            <a:r>
              <a:rPr lang="ru-RU"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среднего </a:t>
            </a:r>
            <a:r>
              <a:rPr lang="ru-RU" sz="2000" b="1" spc="-10" dirty="0" smtClean="0">
                <a:solidFill>
                  <a:srgbClr val="006FC0"/>
                </a:solidFill>
                <a:latin typeface="Times New Roman"/>
                <a:cs typeface="Times New Roman"/>
              </a:rPr>
              <a:t>дохода</a:t>
            </a:r>
            <a:endParaRPr lang="en-US" sz="2000" b="1" spc="-10" dirty="0">
              <a:solidFill>
                <a:srgbClr val="006FC0"/>
              </a:solidFill>
              <a:latin typeface="Times New Roman"/>
              <a:cs typeface="Times New Roman"/>
            </a:endParaRPr>
          </a:p>
          <a:p>
            <a:pPr marL="1125220" marR="5080" indent="-59690"/>
            <a:endParaRPr lang="en-US" sz="2000" b="1" spc="-10" dirty="0">
              <a:solidFill>
                <a:srgbClr val="006FC0"/>
              </a:solidFill>
              <a:latin typeface="Times New Roman"/>
              <a:cs typeface="Times New Roman"/>
            </a:endParaRPr>
          </a:p>
          <a:p>
            <a:pPr marL="1125220" marR="5080" indent="-59690"/>
            <a:r>
              <a:rPr 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Ловушка бедности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84415" y="1883371"/>
            <a:ext cx="143256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Высокий доход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0749" y="6008036"/>
            <a:ext cx="1740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25220" marR="5080" indent="-59690"/>
            <a:r>
              <a:rPr lang="ru-RU" spc="-20" dirty="0" smtClean="0">
                <a:latin typeface="Times New Roman"/>
                <a:cs typeface="Times New Roman"/>
              </a:rPr>
              <a:t>Время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9708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402437" y="46735"/>
            <a:ext cx="83391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9625" rIns="0" bIns="0" anchor="t" anchorCtr="0">
            <a:spAutoFit/>
          </a:bodyPr>
          <a:lstStyle/>
          <a:p>
            <a:pPr marL="52133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Смещение акцентов политики по периодам</a:t>
            </a:r>
            <a:endParaRPr/>
          </a:p>
        </p:txBody>
      </p:sp>
      <p:pic>
        <p:nvPicPr>
          <p:cNvPr id="239" name="Google Shape;23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139" y="1588518"/>
            <a:ext cx="7816241" cy="4835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>
            <a:spLocks noGrp="1"/>
          </p:cNvSpPr>
          <p:nvPr>
            <p:ph type="ctrTitle"/>
          </p:nvPr>
        </p:nvSpPr>
        <p:spPr>
          <a:xfrm>
            <a:off x="3491342" y="1881933"/>
            <a:ext cx="1950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2575" rIns="0" bIns="0" anchor="t" anchorCtr="0">
            <a:spAutoFit/>
          </a:bodyPr>
          <a:lstStyle/>
          <a:p>
            <a:pPr marL="355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06FC0"/>
                </a:solidFill>
              </a:rPr>
              <a:t>Глава</a:t>
            </a:r>
            <a:r>
              <a:rPr lang="en-US" sz="3200" dirty="0">
                <a:solidFill>
                  <a:srgbClr val="006FC0"/>
                </a:solidFill>
              </a:rPr>
              <a:t> 5</a:t>
            </a:r>
            <a:endParaRPr sz="3200" dirty="0"/>
          </a:p>
        </p:txBody>
      </p:sp>
      <p:sp>
        <p:nvSpPr>
          <p:cNvPr id="245" name="Google Shape;245;p28"/>
          <p:cNvSpPr txBox="1"/>
          <p:nvPr/>
        </p:nvSpPr>
        <p:spPr>
          <a:xfrm>
            <a:off x="1617785" y="2587233"/>
            <a:ext cx="6312877" cy="1243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252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Великая</a:t>
            </a:r>
            <a:r>
              <a:rPr lang="en-US" sz="4000" b="1" dirty="0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4000" b="1" dirty="0" err="1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эпоха</a:t>
            </a:r>
            <a:r>
              <a:rPr lang="en-US" sz="4000" b="1" dirty="0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4000" b="1" dirty="0" err="1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Кыргызского</a:t>
            </a:r>
            <a:r>
              <a:rPr lang="en-US" sz="4000" b="1" dirty="0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4000" b="1" dirty="0" err="1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Ренессанса</a:t>
            </a:r>
            <a:endParaRPr sz="4000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>
            <a:spLocks noGrp="1"/>
          </p:cNvSpPr>
          <p:nvPr>
            <p:ph type="title"/>
          </p:nvPr>
        </p:nvSpPr>
        <p:spPr>
          <a:xfrm>
            <a:off x="844060" y="254281"/>
            <a:ext cx="8554915" cy="99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79375" marR="5080" lvl="0" indent="-67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00000"/>
                </a:solidFill>
              </a:rPr>
              <a:t>Путь</a:t>
            </a:r>
            <a:r>
              <a:rPr lang="en-US" sz="3200" dirty="0">
                <a:solidFill>
                  <a:srgbClr val="000000"/>
                </a:solidFill>
              </a:rPr>
              <a:t> к </a:t>
            </a:r>
            <a:r>
              <a:rPr lang="en-US" sz="3200" dirty="0" err="1">
                <a:solidFill>
                  <a:srgbClr val="000000"/>
                </a:solidFill>
              </a:rPr>
              <a:t>процветанию</a:t>
            </a:r>
            <a:r>
              <a:rPr lang="en-US" sz="3200" dirty="0">
                <a:solidFill>
                  <a:srgbClr val="000000"/>
                </a:solidFill>
              </a:rPr>
              <a:t> Кыргызской </a:t>
            </a:r>
            <a:r>
              <a:rPr lang="en-US" sz="3200" dirty="0" err="1" smtClean="0">
                <a:solidFill>
                  <a:srgbClr val="000000"/>
                </a:solidFill>
              </a:rPr>
              <a:t>Республики</a:t>
            </a:r>
            <a:endParaRPr sz="32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314411"/>
              </p:ext>
            </p:extLst>
          </p:nvPr>
        </p:nvGraphicFramePr>
        <p:xfrm>
          <a:off x="852854" y="1617785"/>
          <a:ext cx="7572126" cy="4226578"/>
        </p:xfrm>
        <a:graphic>
          <a:graphicData uri="http://schemas.openxmlformats.org/drawingml/2006/table">
            <a:tbl>
              <a:tblPr/>
              <a:tblGrid>
                <a:gridCol w="841348"/>
                <a:gridCol w="1682694"/>
                <a:gridCol w="1682694"/>
                <a:gridCol w="3365390"/>
              </a:tblGrid>
              <a:tr h="526795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Год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Статус</a:t>
                      </a:r>
                      <a:endParaRPr lang="ru-RU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ВНД на душу населения (USD)</a:t>
                      </a:r>
                      <a:endParaRPr lang="ru-RU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Характеристика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273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2075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«Государство-центр» (</a:t>
                      </a: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Hub State)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$171,435 ($28,668)</a:t>
                      </a:r>
                      <a:endParaRPr lang="ru-RU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Страна с высоким уровнем дохода</a:t>
                      </a:r>
                      <a:b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</a:b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Социальное государство (Welfare State)</a:t>
                      </a:r>
                      <a:b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</a:b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Нация с постоянным нейтралитетом</a:t>
                      </a:r>
                      <a:b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</a:b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Население: 12,3 млн граждан и 5 млн иностранных работников</a:t>
                      </a:r>
                      <a:endParaRPr lang="ru-RU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42526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2065</a:t>
                      </a:r>
                      <a:endParaRPr lang="ru-RU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$52,624 ($17,600)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Страна с высоким уровнем дохода</a:t>
                      </a:r>
                      <a:b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Население: 11,2 млн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</a:tr>
              <a:tr h="42526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2055</a:t>
                      </a:r>
                      <a:endParaRPr lang="ru-RU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$22,799 ($10,805)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Страна с уровнем дохода выше среднего</a:t>
                      </a:r>
                      <a:b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Население: 10,1 млн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42526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2045</a:t>
                      </a:r>
                      <a:endParaRPr lang="ru-RU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$10,944 ($6,633)</a:t>
                      </a:r>
                      <a:endParaRPr lang="ru-RU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Страна с уровнем дохода выше среднего</a:t>
                      </a:r>
                      <a:b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Население: 9,2 млн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42526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2035</a:t>
                      </a:r>
                      <a:endParaRPr lang="ru-RU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$5,538 ($4,072)</a:t>
                      </a:r>
                      <a:endParaRPr lang="ru-RU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Страна с уровнем дохода ниже среднего</a:t>
                      </a:r>
                      <a:b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Население: 8,3 млн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</a:tr>
              <a:tr h="78357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2025</a:t>
                      </a:r>
                      <a:endParaRPr lang="ru-RU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«Периферийное государство» (</a:t>
                      </a:r>
                      <a:r>
                        <a:rPr lang="en-US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Corner State)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$2,500 ($2,500)</a:t>
                      </a:r>
                      <a:endParaRPr lang="ru-RU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Страна с уровнем дохода ниже среднего</a:t>
                      </a:r>
                      <a:b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Небольшое, не имеющее выхода к морю государство</a:t>
                      </a:r>
                      <a:b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Население: 7,5 млн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964" marR="25964" marT="12982" marB="12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7154" y="129997"/>
            <a:ext cx="7005779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7095" marR="5080" indent="-2145030">
              <a:spcBef>
                <a:spcPts val="105"/>
              </a:spcBef>
            </a:pPr>
            <a:r>
              <a:rPr lang="ru-RU" sz="3200" dirty="0"/>
              <a:t>Траектория роста дохода на душу населения (2025–2075)</a:t>
            </a:r>
            <a:endParaRPr sz="32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627657"/>
            <a:ext cx="70485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46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1938" y="20523"/>
            <a:ext cx="7051431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3200" dirty="0">
                <a:solidFill>
                  <a:srgbClr val="4F81BC"/>
                </a:solidFill>
              </a:rPr>
              <a:t>Кыргызская Республика в 2075 году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4255896" y="3245611"/>
            <a:ext cx="525145" cy="504190"/>
          </a:xfrm>
          <a:custGeom>
            <a:avLst/>
            <a:gdLst/>
            <a:ahLst/>
            <a:cxnLst/>
            <a:rect l="l" t="t" r="r" b="b"/>
            <a:pathLst>
              <a:path w="525145" h="504189">
                <a:moveTo>
                  <a:pt x="0" y="252095"/>
                </a:moveTo>
                <a:lnTo>
                  <a:pt x="131190" y="252095"/>
                </a:lnTo>
                <a:lnTo>
                  <a:pt x="131190" y="0"/>
                </a:lnTo>
                <a:lnTo>
                  <a:pt x="393826" y="0"/>
                </a:lnTo>
                <a:lnTo>
                  <a:pt x="393826" y="252095"/>
                </a:lnTo>
                <a:lnTo>
                  <a:pt x="525144" y="252095"/>
                </a:lnTo>
                <a:lnTo>
                  <a:pt x="262508" y="504063"/>
                </a:lnTo>
                <a:lnTo>
                  <a:pt x="0" y="25209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381" y="3749800"/>
            <a:ext cx="6218174" cy="116941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95247" y="3820223"/>
            <a:ext cx="6228080" cy="1091966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30480" algn="ctr">
              <a:lnSpc>
                <a:spcPct val="100000"/>
              </a:lnSpc>
              <a:spcBef>
                <a:spcPts val="835"/>
              </a:spcBef>
            </a:pP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KGCA</a:t>
            </a:r>
            <a:endParaRPr sz="2400" dirty="0">
              <a:latin typeface="Times New Roman"/>
              <a:cs typeface="Times New Roman"/>
            </a:endParaRPr>
          </a:p>
          <a:p>
            <a:pPr marL="28575" algn="ctr">
              <a:spcBef>
                <a:spcPts val="20"/>
              </a:spcBef>
            </a:pPr>
            <a:r>
              <a:rPr sz="2000" dirty="0" smtClean="0">
                <a:solidFill>
                  <a:srgbClr val="006FC0"/>
                </a:solidFill>
                <a:latin typeface="Times New Roman"/>
                <a:cs typeface="Times New Roman"/>
              </a:rPr>
              <a:t>(</a:t>
            </a:r>
            <a:r>
              <a:rPr lang="ru-RU" sz="2000" dirty="0">
                <a:solidFill>
                  <a:srgbClr val="006FC0"/>
                </a:solidFill>
                <a:latin typeface="Times New Roman"/>
                <a:cs typeface="Times New Roman"/>
              </a:rPr>
              <a:t>Агентство международного сотрудничества Кыргызской Республики</a:t>
            </a:r>
            <a:r>
              <a:rPr sz="2000" spc="-10" dirty="0" smtClean="0">
                <a:solidFill>
                  <a:srgbClr val="006FC0"/>
                </a:solid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0072" y="5455791"/>
            <a:ext cx="6218555" cy="851515"/>
          </a:xfrm>
          <a:prstGeom prst="rect">
            <a:avLst/>
          </a:prstGeom>
          <a:solidFill>
            <a:srgbClr val="FCEADA"/>
          </a:solidFill>
          <a:ln w="25400">
            <a:solidFill>
              <a:srgbClr val="385D89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27940" algn="ctr">
              <a:spcBef>
                <a:spcPts val="880"/>
              </a:spcBef>
            </a:pPr>
            <a:r>
              <a:rPr lang="ru-RU" sz="2400" b="1" dirty="0">
                <a:latin typeface="Times New Roman"/>
                <a:cs typeface="Times New Roman"/>
              </a:rPr>
              <a:t>Кыргызстан — тройное воплощение гармонии: красота, мир и </a:t>
            </a:r>
            <a:r>
              <a:rPr lang="ru-RU" sz="2400" b="1" dirty="0" smtClean="0">
                <a:latin typeface="Times New Roman"/>
                <a:cs typeface="Times New Roman"/>
              </a:rPr>
              <a:t>воплощение.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1132" y="4912189"/>
            <a:ext cx="585787" cy="5365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67050" y="1070015"/>
            <a:ext cx="6699738" cy="2175596"/>
          </a:xfrm>
          <a:prstGeom prst="rect">
            <a:avLst/>
          </a:prstGeom>
          <a:solidFill>
            <a:srgbClr val="DBEDF4"/>
          </a:solidFill>
          <a:ln w="25400">
            <a:solidFill>
              <a:srgbClr val="385D89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 lvl="4"/>
            <a:r>
              <a:rPr lang="ru-RU" sz="2400" dirty="0"/>
              <a:t> </a:t>
            </a:r>
            <a:r>
              <a:rPr lang="ru-RU" sz="1800" dirty="0" smtClean="0"/>
              <a:t>Цель - </a:t>
            </a:r>
            <a:r>
              <a:rPr lang="ru-RU" sz="1800" dirty="0"/>
              <a:t>построение государства, которое является</a:t>
            </a:r>
            <a:r>
              <a:rPr lang="ru-RU" sz="1800" dirty="0" smtClean="0"/>
              <a:t>:</a:t>
            </a:r>
            <a:endParaRPr lang="ru-RU" sz="1800" dirty="0"/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 	Политически </a:t>
            </a:r>
            <a:r>
              <a:rPr lang="ru-RU" sz="1800" dirty="0"/>
              <a:t>демократичным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	Экономически </a:t>
            </a:r>
            <a:r>
              <a:rPr lang="ru-RU" sz="1800" dirty="0"/>
              <a:t>благополучным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	Социально </a:t>
            </a:r>
            <a:r>
              <a:rPr lang="ru-RU" sz="1800" dirty="0"/>
              <a:t>сплочённым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	Культурно </a:t>
            </a:r>
            <a:r>
              <a:rPr lang="ru-RU" sz="1800" dirty="0"/>
              <a:t>развитым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	Дипломатически </a:t>
            </a:r>
            <a:r>
              <a:rPr lang="ru-RU" sz="1800" dirty="0"/>
              <a:t>нейтральным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	Административно </a:t>
            </a:r>
            <a:r>
              <a:rPr lang="ru-RU" sz="1800" dirty="0"/>
              <a:t>прозрачным и эффективным</a:t>
            </a:r>
          </a:p>
        </p:txBody>
      </p:sp>
    </p:spTree>
    <p:extLst>
      <p:ext uri="{BB962C8B-B14F-4D97-AF65-F5344CB8AC3E}">
        <p14:creationId xmlns:p14="http://schemas.microsoft.com/office/powerpoint/2010/main" val="701821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119" y="2780919"/>
            <a:ext cx="2314575" cy="2438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4"/>
          <p:cNvSpPr txBox="1">
            <a:spLocks noGrp="1"/>
          </p:cNvSpPr>
          <p:nvPr>
            <p:ph type="title"/>
          </p:nvPr>
        </p:nvSpPr>
        <p:spPr>
          <a:xfrm>
            <a:off x="823975" y="277940"/>
            <a:ext cx="7455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9225" rIns="0" bIns="0" anchor="t" anchorCtr="0">
            <a:spAutoFit/>
          </a:bodyPr>
          <a:lstStyle/>
          <a:p>
            <a:pPr marL="27622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“MARK”</a:t>
            </a:r>
            <a:endParaRPr dirty="0"/>
          </a:p>
          <a:p>
            <a:pPr marL="1202690" marR="5080" lvl="0" indent="-1190625" algn="l" rtl="0">
              <a:lnSpc>
                <a:spcPct val="124500"/>
              </a:lnSpc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9452A"/>
                </a:solidFill>
              </a:rPr>
              <a:t>Путь</a:t>
            </a:r>
            <a:r>
              <a:rPr lang="en-US" sz="3200" dirty="0">
                <a:solidFill>
                  <a:srgbClr val="49452A"/>
                </a:solidFill>
              </a:rPr>
              <a:t> </a:t>
            </a:r>
            <a:r>
              <a:rPr lang="en-US" sz="3200" dirty="0" err="1">
                <a:solidFill>
                  <a:srgbClr val="49452A"/>
                </a:solidFill>
              </a:rPr>
              <a:t>превращения</a:t>
            </a:r>
            <a:r>
              <a:rPr lang="en-US" sz="3200" dirty="0">
                <a:solidFill>
                  <a:srgbClr val="49452A"/>
                </a:solidFill>
              </a:rPr>
              <a:t> Кыргызской </a:t>
            </a:r>
            <a:r>
              <a:rPr lang="en-US" sz="3200" dirty="0" err="1">
                <a:solidFill>
                  <a:srgbClr val="49452A"/>
                </a:solidFill>
              </a:rPr>
              <a:t>Республики</a:t>
            </a:r>
            <a:r>
              <a:rPr lang="en-US" sz="3200" dirty="0">
                <a:solidFill>
                  <a:srgbClr val="49452A"/>
                </a:solidFill>
              </a:rPr>
              <a:t> в </a:t>
            </a:r>
            <a:r>
              <a:rPr lang="en-US" sz="3200" dirty="0" err="1">
                <a:solidFill>
                  <a:srgbClr val="49452A"/>
                </a:solidFill>
              </a:rPr>
              <a:t>потрясающую</a:t>
            </a:r>
            <a:r>
              <a:rPr lang="en-US" sz="3200" dirty="0">
                <a:solidFill>
                  <a:srgbClr val="49452A"/>
                </a:solidFill>
              </a:rPr>
              <a:t> </a:t>
            </a:r>
            <a:r>
              <a:rPr lang="en-US" sz="3200" dirty="0" err="1">
                <a:solidFill>
                  <a:srgbClr val="49452A"/>
                </a:solidFill>
              </a:rPr>
              <a:t>страу</a:t>
            </a:r>
            <a:r>
              <a:rPr lang="en-US" sz="3200" dirty="0">
                <a:solidFill>
                  <a:srgbClr val="49452A"/>
                </a:solidFill>
              </a:rPr>
              <a:t> </a:t>
            </a:r>
            <a:r>
              <a:rPr lang="en-US" sz="3200" dirty="0" err="1">
                <a:solidFill>
                  <a:srgbClr val="49452A"/>
                </a:solidFill>
              </a:rPr>
              <a:t>уровня</a:t>
            </a:r>
            <a:r>
              <a:rPr lang="en-US" sz="3200" dirty="0">
                <a:solidFill>
                  <a:srgbClr val="49452A"/>
                </a:solidFill>
              </a:rPr>
              <a:t> ААА.</a:t>
            </a:r>
            <a:endParaRPr sz="3200" dirty="0"/>
          </a:p>
        </p:txBody>
      </p:sp>
      <p:pic>
        <p:nvPicPr>
          <p:cNvPr id="282" name="Google Shape;28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3589" y="4236465"/>
            <a:ext cx="3853035" cy="40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3126" y="4830826"/>
            <a:ext cx="3504512" cy="397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861646" y="148567"/>
            <a:ext cx="7323992" cy="152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lvl="0" indent="0" algn="ctr" rtl="0">
              <a:lnSpc>
                <a:spcPct val="11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i="1" dirty="0" err="1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4200" i="1" dirty="0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200" i="1" dirty="0" err="1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такое</a:t>
            </a:r>
            <a:r>
              <a:rPr lang="en-US" sz="4200" i="1" dirty="0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200" i="1" dirty="0" err="1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развитие</a:t>
            </a:r>
            <a:r>
              <a:rPr lang="en-US" sz="4200" i="1" dirty="0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200" dirty="0">
              <a:latin typeface="Arial"/>
              <a:ea typeface="Arial"/>
              <a:cs typeface="Arial"/>
              <a:sym typeface="Arial"/>
            </a:endParaRPr>
          </a:p>
          <a:p>
            <a:pPr marL="2540" lvl="0" indent="0" algn="ctr" rtl="0">
              <a:lnSpc>
                <a:spcPct val="11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i="1" dirty="0" err="1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4200" i="1" dirty="0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200" i="1" dirty="0" err="1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4200" i="1" dirty="0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200" i="1" dirty="0" err="1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достичь</a:t>
            </a:r>
            <a:r>
              <a:rPr lang="en-US" sz="4200" i="1" dirty="0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386862" y="1772700"/>
            <a:ext cx="9170376" cy="45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950" rIns="0" bIns="0" anchor="t" anchorCtr="0">
            <a:spAutoFit/>
          </a:bodyPr>
          <a:lstStyle/>
          <a:p>
            <a:pPr marL="355600" marR="668020" lvl="0" indent="-3429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24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Экономическое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развитие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-	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это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ни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что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иное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,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как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процесс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формирования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национального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консенсуса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и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общих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видений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развития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.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  <a:sym typeface="Malgun Gothic"/>
            </a:endParaRPr>
          </a:p>
          <a:p>
            <a:pPr marL="355600" marR="668020" lvl="0" indent="-3429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Это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искусство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балансирования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между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экономикой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и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политикой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.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  <a:sym typeface="Malgun Gothic"/>
            </a:endParaRPr>
          </a:p>
          <a:p>
            <a:pPr marL="354965" lvl="0" indent="-342265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24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Три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необходимых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условия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: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  <a:sym typeface="Malgun Gothic"/>
            </a:endParaRPr>
          </a:p>
          <a:p>
            <a:pPr marL="945514" marR="1838325" lvl="0" indent="-534034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①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Полная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приверженность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национального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лидера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/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элит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  <a:sym typeface="Malgun Gothic"/>
            </a:endParaRPr>
          </a:p>
          <a:p>
            <a:pPr marL="4114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②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Точечная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мобилизация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ресурсов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  <a:sym typeface="Malgun Gothic"/>
            </a:endParaRPr>
          </a:p>
          <a:p>
            <a:pPr marL="4114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③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Коллективная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решимость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: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  <a:sym typeface="Malgun Gothic"/>
            </a:endParaRPr>
          </a:p>
          <a:p>
            <a:pPr marL="4114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Жертвенность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и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преданность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целого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 </a:t>
            </a:r>
            <a:r>
              <a:rPr lang="en-US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Malgun Gothic"/>
              </a:rPr>
              <a:t>поколения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  <a:sym typeface="Malgun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/>
          <p:nvPr/>
        </p:nvSpPr>
        <p:spPr>
          <a:xfrm>
            <a:off x="638827" y="1807462"/>
            <a:ext cx="7991605" cy="458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506094" marR="725170" lvl="0" indent="109283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Georgia"/>
                <a:ea typeface="Georgia"/>
                <a:cs typeface="Georgia"/>
                <a:sym typeface="Georgia"/>
              </a:rPr>
              <a:t>ДА</a:t>
            </a:r>
            <a:r>
              <a:rPr lang="ru-RU" sz="4800" b="1" dirty="0">
                <a:latin typeface="Georgia"/>
                <a:ea typeface="Georgia"/>
                <a:cs typeface="Georgia"/>
                <a:sym typeface="Georgia"/>
              </a:rPr>
              <a:t>,</a:t>
            </a:r>
            <a:r>
              <a:rPr lang="en-US" sz="48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4800" b="1" dirty="0">
                <a:latin typeface="Georgia"/>
                <a:ea typeface="Georgia"/>
                <a:cs typeface="Georgia"/>
                <a:sym typeface="Georgia"/>
              </a:rPr>
              <a:t>МЫ </a:t>
            </a:r>
            <a:r>
              <a:rPr lang="en-US" sz="4800" b="1" dirty="0">
                <a:latin typeface="Georgia"/>
                <a:ea typeface="Georgia"/>
                <a:cs typeface="Georgia"/>
                <a:sym typeface="Georgia"/>
              </a:rPr>
              <a:t>ОТКРОЕМ  ВЕЛИКУЮ ЭПОХУ</a:t>
            </a:r>
            <a:r>
              <a:rPr lang="ru-RU" sz="48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4800" b="1" dirty="0">
                <a:latin typeface="Georgia"/>
                <a:ea typeface="Georgia"/>
                <a:cs typeface="Georgia"/>
                <a:sym typeface="Georgia"/>
              </a:rPr>
              <a:t>КЫРГЫЗСКОГО РЕНЕССАНСА</a:t>
            </a:r>
            <a:r>
              <a:rPr lang="ru-RU" sz="4800" b="1" dirty="0">
                <a:latin typeface="Georgia"/>
                <a:ea typeface="Georgia"/>
                <a:cs typeface="Georgia"/>
                <a:sym typeface="Georgia"/>
              </a:rPr>
              <a:t>!</a:t>
            </a:r>
            <a:endParaRPr sz="4800" b="1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9" name="Google Shape;28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171" y="332740"/>
            <a:ext cx="3084449" cy="1474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title"/>
          </p:nvPr>
        </p:nvSpPr>
        <p:spPr>
          <a:xfrm>
            <a:off x="402437" y="46735"/>
            <a:ext cx="8339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74214" marR="5080" lvl="0" indent="-584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6FC0"/>
                </a:solidFill>
              </a:rPr>
              <a:t>Логика и порядок планирования развития</a:t>
            </a:r>
            <a:endParaRPr sz="32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45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/>
          <p:nvPr/>
        </p:nvSpPr>
        <p:spPr>
          <a:xfrm>
            <a:off x="3487995" y="1616610"/>
            <a:ext cx="1924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Глава</a:t>
            </a:r>
            <a:r>
              <a:rPr lang="en-US" sz="3200" b="1" dirty="0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 1</a:t>
            </a:r>
            <a:endParaRPr sz="3200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6" name="Google Shape;76;p5"/>
          <p:cNvSpPr txBox="1"/>
          <p:nvPr/>
        </p:nvSpPr>
        <p:spPr>
          <a:xfrm>
            <a:off x="1239716" y="2665718"/>
            <a:ext cx="7156938" cy="62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Некоторые данные </a:t>
            </a:r>
            <a:r>
              <a:rPr lang="en-US" sz="4000" b="1" dirty="0" err="1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роста</a:t>
            </a:r>
            <a:endParaRPr sz="4000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594" y="1022465"/>
            <a:ext cx="4621808" cy="40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045" y="3231386"/>
            <a:ext cx="4196969" cy="362661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6"/>
          <p:cNvSpPr txBox="1"/>
          <p:nvPr/>
        </p:nvSpPr>
        <p:spPr>
          <a:xfrm>
            <a:off x="2331915" y="181531"/>
            <a:ext cx="6797100" cy="13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Темпы</a:t>
            </a:r>
            <a:r>
              <a:rPr lang="en-US" sz="2400" b="1" dirty="0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400" b="1" dirty="0" err="1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экономического</a:t>
            </a:r>
            <a:r>
              <a:rPr lang="en-US" sz="2400" b="1" dirty="0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400" b="1" dirty="0" err="1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роста</a:t>
            </a:r>
            <a:r>
              <a:rPr lang="en-US" sz="2400" b="1" dirty="0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 Кыргызской </a:t>
            </a:r>
            <a:r>
              <a:rPr lang="en-US" sz="2400" b="1" dirty="0" err="1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Республики</a:t>
            </a:r>
            <a:endParaRPr sz="2400" b="1" dirty="0">
              <a:solidFill>
                <a:srgbClr val="006FC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12700" lvl="0" indent="0" algn="l" rtl="0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(2012-2023 </a:t>
            </a:r>
            <a:r>
              <a:rPr lang="en-US" sz="2400" b="1" dirty="0" err="1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гг</a:t>
            </a:r>
            <a:r>
              <a:rPr lang="en-US" sz="2400" b="1" dirty="0">
                <a:solidFill>
                  <a:srgbClr val="006FC0"/>
                </a:solidFill>
                <a:latin typeface="Malgun Gothic"/>
                <a:ea typeface="Malgun Gothic"/>
                <a:cs typeface="Malgun Gothic"/>
                <a:sym typeface="Malgun Gothic"/>
              </a:rPr>
              <a:t>.)</a:t>
            </a:r>
            <a:endParaRPr sz="2400" b="1" dirty="0">
              <a:solidFill>
                <a:srgbClr val="006FC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4" name="Google Shape;84;p6"/>
          <p:cNvSpPr txBox="1"/>
          <p:nvPr/>
        </p:nvSpPr>
        <p:spPr>
          <a:xfrm>
            <a:off x="186944" y="5252720"/>
            <a:ext cx="4256400" cy="1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.Республика сохраняла годовые темпы роста на уровне 4-5% на протяжении всего периода 2010-х годов.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1389800" y="175846"/>
            <a:ext cx="69654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Темпы</a:t>
            </a:r>
            <a:r>
              <a:rPr lang="en-US" dirty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роста</a:t>
            </a:r>
            <a:r>
              <a:rPr lang="en-US" dirty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dirty="0" err="1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последние</a:t>
            </a:r>
            <a:r>
              <a:rPr lang="en-US" dirty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годы</a:t>
            </a:r>
            <a:endParaRPr dirty="0"/>
          </a:p>
        </p:txBody>
      </p:sp>
      <p:sp>
        <p:nvSpPr>
          <p:cNvPr id="90" name="Google Shape;90;p7"/>
          <p:cNvSpPr txBox="1"/>
          <p:nvPr/>
        </p:nvSpPr>
        <p:spPr>
          <a:xfrm>
            <a:off x="0" y="1106408"/>
            <a:ext cx="9144000" cy="364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67665" marR="12065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Malgun Gothic"/>
                <a:ea typeface="Malgun Gothic"/>
                <a:cs typeface="Malgun Gothic"/>
                <a:sym typeface="Malgun Gothic"/>
              </a:rPr>
              <a:t>ㆍ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В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период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2021-2023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годов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средний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годовой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темп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роста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достиг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6,88%,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что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стало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самым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высоким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показателем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за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три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последовательных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года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с 2014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года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.</a:t>
            </a:r>
            <a:endParaRPr sz="20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  <a:sym typeface="Times New Roman"/>
            </a:endParaRPr>
          </a:p>
          <a:p>
            <a:pPr marL="367665" marR="12065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(5,51% в 2021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году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, 8,97% в 2022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году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и 6,15% в 2023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году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)</a:t>
            </a:r>
            <a:endParaRPr sz="20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  <a:sym typeface="Times New Roman"/>
            </a:endParaRPr>
          </a:p>
          <a:p>
            <a:pPr marL="367665" marR="12065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  <a:sym typeface="Times New Roman"/>
            </a:endParaRPr>
          </a:p>
          <a:p>
            <a:pPr marL="367665" marR="5080" lvl="0" indent="-355600" algn="l" rtl="0">
              <a:lnSpc>
                <a:spcPct val="99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  <a:sym typeface="Malgun Gothic"/>
              </a:rPr>
              <a:t>ㆍ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ВВП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в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реальном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выражении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в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долларах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США 2015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года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вырос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с 5 572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млн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долларов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в 2012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году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до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8 975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млн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долларов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в 2023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году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,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что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означает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рост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на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161%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за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11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лет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с 2012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по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2023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год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.</a:t>
            </a:r>
            <a:endParaRPr sz="20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  <a:sym typeface="Times New Roman"/>
            </a:endParaRPr>
          </a:p>
          <a:p>
            <a:pPr marL="367665" marR="5080" lvl="0" indent="-355600" algn="l" rtl="0">
              <a:lnSpc>
                <a:spcPct val="999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  <a:sym typeface="Times New Roman"/>
            </a:endParaRPr>
          </a:p>
          <a:p>
            <a:pPr marL="12700" lvl="0" indent="0" algn="l" rtl="0">
              <a:lnSpc>
                <a:spcPct val="119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  <a:sym typeface="Malgun Gothic"/>
              </a:rPr>
              <a:t>ㆍ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Насколько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эти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цифры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действительно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значимы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?</a:t>
            </a:r>
            <a:endParaRPr sz="20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  <a:sym typeface="Times New Roman"/>
            </a:endParaRPr>
          </a:p>
          <a:p>
            <a:pPr marL="361950" lvl="0" indent="0" algn="l" rtl="0">
              <a:lnSpc>
                <a:spcPct val="119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Ответ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может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быть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как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положительным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,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так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 и </a:t>
            </a:r>
            <a:r>
              <a:rPr lang="en-US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отрицательным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  <a:sym typeface="Times New Roman"/>
              </a:rPr>
              <a:t>.</a:t>
            </a:r>
            <a:endParaRPr sz="20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 txBox="1">
            <a:spLocks noGrp="1"/>
          </p:cNvSpPr>
          <p:nvPr>
            <p:ph type="title"/>
          </p:nvPr>
        </p:nvSpPr>
        <p:spPr>
          <a:xfrm>
            <a:off x="973211" y="0"/>
            <a:ext cx="68256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6FC0"/>
                </a:solidFill>
              </a:rPr>
              <a:t>Рост</a:t>
            </a:r>
            <a:r>
              <a:rPr lang="en-US" sz="2400" dirty="0">
                <a:solidFill>
                  <a:srgbClr val="006FC0"/>
                </a:solidFill>
              </a:rPr>
              <a:t> </a:t>
            </a:r>
            <a:r>
              <a:rPr lang="en-US" sz="2400" dirty="0" err="1">
                <a:solidFill>
                  <a:srgbClr val="006FC0"/>
                </a:solidFill>
              </a:rPr>
              <a:t>доходов</a:t>
            </a:r>
            <a:r>
              <a:rPr lang="en-US" sz="2400" dirty="0">
                <a:solidFill>
                  <a:srgbClr val="006FC0"/>
                </a:solidFill>
              </a:rPr>
              <a:t> в Кыргызской </a:t>
            </a:r>
            <a:r>
              <a:rPr lang="en-US" sz="2400" dirty="0" err="1">
                <a:solidFill>
                  <a:srgbClr val="006FC0"/>
                </a:solidFill>
              </a:rPr>
              <a:t>Республике</a:t>
            </a:r>
            <a:endParaRPr sz="2400" dirty="0"/>
          </a:p>
        </p:txBody>
      </p:sp>
      <p:graphicFrame>
        <p:nvGraphicFramePr>
          <p:cNvPr id="96" name="Google Shape;96;p8"/>
          <p:cNvGraphicFramePr/>
          <p:nvPr>
            <p:extLst>
              <p:ext uri="{D42A27DB-BD31-4B8C-83A1-F6EECF244321}">
                <p14:modId xmlns:p14="http://schemas.microsoft.com/office/powerpoint/2010/main" val="1186492139"/>
              </p:ext>
            </p:extLst>
          </p:nvPr>
        </p:nvGraphicFramePr>
        <p:xfrm>
          <a:off x="914399" y="405454"/>
          <a:ext cx="7033880" cy="5820910"/>
        </p:xfrm>
        <a:graphic>
          <a:graphicData uri="http://schemas.openxmlformats.org/drawingml/2006/table">
            <a:tbl>
              <a:tblPr firstRow="1" bandRow="1">
                <a:noFill/>
                <a:tableStyleId>{AB8CFEA9-7464-4DC9-B4A7-B12231E5244B}</a:tableStyleId>
              </a:tblPr>
              <a:tblGrid>
                <a:gridCol w="885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3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2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22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48833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</a:t>
                      </a:r>
                      <a:endParaRPr sz="20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18440" lvl="0" indent="0" algn="just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</a:t>
                      </a: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</a:t>
                      </a: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душу</a:t>
                      </a: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населения</a:t>
                      </a: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в </a:t>
                      </a: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текущих</a:t>
                      </a: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долларах</a:t>
                      </a: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США (</a:t>
                      </a: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номинальное</a:t>
                      </a: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значение</a:t>
                      </a: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2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39065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душу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населения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(в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постоянных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ценах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2015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года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2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399415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ВВП на душу населения по ППС (в текущих ценах)</a:t>
                      </a:r>
                      <a:endParaRPr sz="1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2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005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$1,169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$986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$3,589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005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2013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$1,270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$1,070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$4,001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005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2014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$1,265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$1,089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$4,228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005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$1,106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$1,106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$4,153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005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2016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$1,103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$1,128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$4,604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005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2017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$1,221</a:t>
                      </a:r>
                      <a:endParaRPr sz="18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$1,157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$4,954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005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$1,284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$1,175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$4,778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005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2019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$1,422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$1,202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$5,304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005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$1.230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$1,093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6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$5,179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005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$1,350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$1,133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$5,736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7005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$1,740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$1,212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$6,578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7005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$1,970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$1,264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$7,106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7005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2024*</a:t>
                      </a:r>
                      <a:endParaRPr sz="18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$2,212</a:t>
                      </a:r>
                      <a:endParaRPr sz="18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1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$7,744</a:t>
                      </a:r>
                      <a:endParaRPr sz="18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97" name="Google Shape;97;p8"/>
          <p:cNvSpPr txBox="1"/>
          <p:nvPr/>
        </p:nvSpPr>
        <p:spPr>
          <a:xfrm>
            <a:off x="879229" y="6229632"/>
            <a:ext cx="7376747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4,43%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общего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ВВП и 1,35%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ВВП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душу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населения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год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период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2012-2023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гг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. ---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означает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8606</TotalTime>
  <Words>1758</Words>
  <Application>Microsoft Office PowerPoint</Application>
  <PresentationFormat>Экран (4:3)</PresentationFormat>
  <Paragraphs>622</Paragraphs>
  <Slides>40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4" baseType="lpstr">
      <vt:lpstr>Arial</vt:lpstr>
      <vt:lpstr>Impact</vt:lpstr>
      <vt:lpstr>ＭＳ 明朝</vt:lpstr>
      <vt:lpstr>Cambria</vt:lpstr>
      <vt:lpstr>Calibri</vt:lpstr>
      <vt:lpstr>Trebuchet MS</vt:lpstr>
      <vt:lpstr>Arial Black</vt:lpstr>
      <vt:lpstr>SimSun-ExtG</vt:lpstr>
      <vt:lpstr>Georgia</vt:lpstr>
      <vt:lpstr>SimSun-ExtB</vt:lpstr>
      <vt:lpstr>Times New Roman</vt:lpstr>
      <vt:lpstr>Arial MT</vt:lpstr>
      <vt:lpstr>Malgun Gothic</vt:lpstr>
      <vt:lpstr>Office Theme</vt:lpstr>
      <vt:lpstr>Презентация PowerPoint</vt:lpstr>
      <vt:lpstr>  О ведущем</vt:lpstr>
      <vt:lpstr>Вопросы, которые не дают мне покоя, это...</vt:lpstr>
      <vt:lpstr>Что такое развитие? Как его достичь?</vt:lpstr>
      <vt:lpstr>Логика и порядок планирования развития</vt:lpstr>
      <vt:lpstr>Презентация PowerPoint</vt:lpstr>
      <vt:lpstr>Презентация PowerPoint</vt:lpstr>
      <vt:lpstr>Темпы роста в последние годы</vt:lpstr>
      <vt:lpstr>Рост доходов в Кыргызской Республике</vt:lpstr>
      <vt:lpstr>Разрыв в относительных доходах сократился в Центральной Азии</vt:lpstr>
      <vt:lpstr>Опередила ли Кыргызская Республика других в "играх роста"?</vt:lpstr>
      <vt:lpstr>Рост ВВП в странах Центральной Азии в реальном выражении (2013-2022 гг.)</vt:lpstr>
      <vt:lpstr>Рост ВВП в странах Центральной Азии (2013-2022 гг.)</vt:lpstr>
      <vt:lpstr>Презентация PowerPoint</vt:lpstr>
      <vt:lpstr>Темпы роста в последние годы</vt:lpstr>
      <vt:lpstr>Глава 2</vt:lpstr>
      <vt:lpstr>Долгосрочный прогноз ВВП в Центральной Азии (2022-2052)</vt:lpstr>
      <vt:lpstr> Догоняем Таджикистан</vt:lpstr>
      <vt:lpstr>Повышение своего статуса с точки зрения ВВП на душу населения</vt:lpstr>
      <vt:lpstr>Экономический перелом (1)</vt:lpstr>
      <vt:lpstr>Экономический перелом (2)</vt:lpstr>
      <vt:lpstr>Экономический перелом (3)</vt:lpstr>
      <vt:lpstr>Экономический перелом (4)</vt:lpstr>
      <vt:lpstr>Глава 3</vt:lpstr>
      <vt:lpstr>Критерии отбора: Передовой опыт и схожесть условий</vt:lpstr>
      <vt:lpstr>Процесс и отбор</vt:lpstr>
      <vt:lpstr>Фокусные области для эталонных моделей</vt:lpstr>
      <vt:lpstr>Глава 4</vt:lpstr>
      <vt:lpstr>Цель :  Преодолеть экономическую стагнацию</vt:lpstr>
      <vt:lpstr> Механизм “Kыргызской корпорации ”</vt:lpstr>
      <vt:lpstr>Логическая структура стратегий развития Кыргызстана</vt:lpstr>
      <vt:lpstr>Порядок реализации</vt:lpstr>
      <vt:lpstr>Путь развития: примеры</vt:lpstr>
      <vt:lpstr>Смещение акцентов политики по периодам</vt:lpstr>
      <vt:lpstr>Глава 5</vt:lpstr>
      <vt:lpstr>Путь к процветанию Кыргызской Республики</vt:lpstr>
      <vt:lpstr>Траектория роста дохода на душу населения (2025–2075)</vt:lpstr>
      <vt:lpstr>Кыргызская Республика в 2075 году</vt:lpstr>
      <vt:lpstr>“MARK” Путь превращения Кыргызской Республики в потрясающую страу уровня ААА.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UNG24604</dc:creator>
  <cp:lastModifiedBy>Студент</cp:lastModifiedBy>
  <cp:revision>15</cp:revision>
  <dcterms:created xsi:type="dcterms:W3CDTF">2025-10-15T08:35:57Z</dcterms:created>
  <dcterms:modified xsi:type="dcterms:W3CDTF">2025-10-22T04:21:36Z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2025-10-15T00:00:00Z</vt:filetime>
  </property>
  <property fmtid="{D5CDD505-2E9C-101B-9397-08002B2CF9AE}" pid="5" name="Producer">
    <vt:lpwstr>Microsoft® PowerPoint® 2010</vt:lpwstr>
  </property>
</Properties>
</file>